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307" r:id="rId4"/>
    <p:sldId id="306" r:id="rId5"/>
    <p:sldId id="309" r:id="rId6"/>
    <p:sldId id="313" r:id="rId7"/>
    <p:sldId id="314" r:id="rId8"/>
    <p:sldId id="316" r:id="rId9"/>
    <p:sldId id="315" r:id="rId10"/>
    <p:sldId id="324" r:id="rId11"/>
    <p:sldId id="310" r:id="rId12"/>
    <p:sldId id="311" r:id="rId13"/>
    <p:sldId id="325" r:id="rId14"/>
    <p:sldId id="326" r:id="rId15"/>
    <p:sldId id="327" r:id="rId16"/>
    <p:sldId id="328" r:id="rId17"/>
    <p:sldId id="305"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varScale="1">
        <p:scale>
          <a:sx n="88" d="100"/>
          <a:sy n="88" d="100"/>
        </p:scale>
        <p:origin x="-129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12/08/2013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xmlns=""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12/08/2013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12/08/2013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12/08/2013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12/08/2013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3.xml"/><Relationship Id="rId7" Type="http://schemas.openxmlformats.org/officeDocument/2006/relationships/slide" Target="slide1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7.xml"/><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3.xml"/></Relationships>
</file>

<file path=ppt/slides/_rels/slide11.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3.xml"/><Relationship Id="rId7" Type="http://schemas.openxmlformats.org/officeDocument/2006/relationships/slide" Target="slide1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7.xml"/><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3.xml"/></Relationships>
</file>

<file path=ppt/slides/_rels/slide12.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3.xml"/><Relationship Id="rId7" Type="http://schemas.openxmlformats.org/officeDocument/2006/relationships/slide" Target="slide1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7.xml"/><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3.xml"/></Relationships>
</file>

<file path=ppt/slides/_rels/slide13.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3.xml"/><Relationship Id="rId7" Type="http://schemas.openxmlformats.org/officeDocument/2006/relationships/slide" Target="slide1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7.xml"/><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3.xml"/></Relationships>
</file>

<file path=ppt/slides/_rels/slide14.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3.xml"/><Relationship Id="rId7" Type="http://schemas.openxmlformats.org/officeDocument/2006/relationships/slide" Target="slide1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7.xml"/><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3.xml"/></Relationships>
</file>

<file path=ppt/slides/_rels/slide15.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3.xml"/><Relationship Id="rId7" Type="http://schemas.openxmlformats.org/officeDocument/2006/relationships/slide" Target="slide11.xml"/><Relationship Id="rId12" Type="http://schemas.openxmlformats.org/officeDocument/2006/relationships/image" Target="../media/image3.gif"/><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image" Target="../media/image2.png"/><Relationship Id="rId5" Type="http://schemas.openxmlformats.org/officeDocument/2006/relationships/slide" Target="slide17.xml"/><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3.xml"/></Relationships>
</file>

<file path=ppt/slides/_rels/slide16.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3.xml"/><Relationship Id="rId7" Type="http://schemas.openxmlformats.org/officeDocument/2006/relationships/slide" Target="slide11.xml"/><Relationship Id="rId12"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image" Target="../media/image4.jpeg"/><Relationship Id="rId5" Type="http://schemas.openxmlformats.org/officeDocument/2006/relationships/slide" Target="slide17.xml"/><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3.xml"/></Relationships>
</file>

<file path=ppt/slides/_rels/slide17.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3.xml"/><Relationship Id="rId7" Type="http://schemas.openxmlformats.org/officeDocument/2006/relationships/slide" Target="slide1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7.xml"/><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3.xml"/></Relationships>
</file>

<file path=ppt/slides/_rels/slide2.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3.xml"/><Relationship Id="rId7" Type="http://schemas.openxmlformats.org/officeDocument/2006/relationships/slide" Target="slide1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7.xml"/><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3.xml"/></Relationships>
</file>

<file path=ppt/slides/_rels/slide3.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3.xml"/><Relationship Id="rId7" Type="http://schemas.openxmlformats.org/officeDocument/2006/relationships/slide" Target="slide1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7.xml"/><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3.xml"/></Relationships>
</file>

<file path=ppt/slides/_rels/slide4.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3.xml"/><Relationship Id="rId7" Type="http://schemas.openxmlformats.org/officeDocument/2006/relationships/slide" Target="slide1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7.xml"/><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3.xml"/></Relationships>
</file>

<file path=ppt/slides/_rels/slide5.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3.xml"/><Relationship Id="rId7" Type="http://schemas.openxmlformats.org/officeDocument/2006/relationships/slide" Target="slide1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7.xml"/><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3.xml"/></Relationships>
</file>

<file path=ppt/slides/_rels/slide6.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3.xml"/><Relationship Id="rId7" Type="http://schemas.openxmlformats.org/officeDocument/2006/relationships/slide" Target="slide1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7.xml"/><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3.xml"/></Relationships>
</file>

<file path=ppt/slides/_rels/slide7.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3.xml"/><Relationship Id="rId7" Type="http://schemas.openxmlformats.org/officeDocument/2006/relationships/slide" Target="slide1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7.xml"/><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3.xml"/></Relationships>
</file>

<file path=ppt/slides/_rels/slide8.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3.xml"/><Relationship Id="rId7" Type="http://schemas.openxmlformats.org/officeDocument/2006/relationships/slide" Target="slide1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7.xml"/><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3.xml"/></Relationships>
</file>

<file path=ppt/slides/_rels/slide9.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3.xml"/><Relationship Id="rId7" Type="http://schemas.openxmlformats.org/officeDocument/2006/relationships/slide" Target="slide1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7.xml"/><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692696"/>
            <a:ext cx="7772400" cy="1829761"/>
          </a:xfrm>
        </p:spPr>
        <p:txBody>
          <a:bodyPr/>
          <a:lstStyle/>
          <a:p>
            <a:r>
              <a:rPr lang="en-GB" dirty="0" smtClean="0"/>
              <a:t>Unit 10</a:t>
            </a:r>
            <a:endParaRPr lang="en-GB" dirty="0"/>
          </a:p>
        </p:txBody>
      </p:sp>
      <p:sp>
        <p:nvSpPr>
          <p:cNvPr id="3" name="Subtitle 2"/>
          <p:cNvSpPr>
            <a:spLocks noGrp="1"/>
          </p:cNvSpPr>
          <p:nvPr>
            <p:ph type="subTitle" idx="1"/>
          </p:nvPr>
        </p:nvSpPr>
        <p:spPr>
          <a:xfrm>
            <a:off x="1081844" y="2852936"/>
            <a:ext cx="7772400" cy="1524362"/>
          </a:xfrm>
        </p:spPr>
        <p:txBody>
          <a:bodyPr wrap="none">
            <a:normAutofit fontScale="25000" lnSpcReduction="20000"/>
          </a:bodyPr>
          <a:lstStyle/>
          <a:p>
            <a:pPr>
              <a:lnSpc>
                <a:spcPct val="120000"/>
              </a:lnSpc>
              <a:spcBef>
                <a:spcPts val="0"/>
              </a:spcBef>
            </a:pPr>
            <a:endParaRPr lang="en-GB" sz="4000" dirty="0"/>
          </a:p>
          <a:p>
            <a:pPr>
              <a:lnSpc>
                <a:spcPct val="120000"/>
              </a:lnSpc>
              <a:spcBef>
                <a:spcPts val="0"/>
              </a:spcBef>
            </a:pPr>
            <a:r>
              <a:rPr lang="en-GB" sz="14400" b="1" dirty="0"/>
              <a:t>DEVELOPING COMPUTER </a:t>
            </a:r>
            <a:r>
              <a:rPr lang="en-GB" sz="14400" b="1" dirty="0" smtClean="0"/>
              <a:t>GAMES</a:t>
            </a:r>
            <a:br>
              <a:rPr lang="en-GB" sz="14400" b="1" dirty="0" smtClean="0"/>
            </a:br>
            <a:r>
              <a:rPr lang="en-GB" sz="9600" b="1" dirty="0" smtClean="0"/>
              <a:t>K/601/7324 </a:t>
            </a:r>
            <a:r>
              <a:rPr lang="en-GB" sz="95600" b="1" dirty="0" smtClean="0"/>
              <a:t> </a:t>
            </a:r>
            <a:endParaRPr lang="en-GB" sz="95600" dirty="0"/>
          </a:p>
        </p:txBody>
      </p:sp>
      <p:sp>
        <p:nvSpPr>
          <p:cNvPr id="4" name="TextBox 3"/>
          <p:cNvSpPr txBox="1"/>
          <p:nvPr/>
        </p:nvSpPr>
        <p:spPr>
          <a:xfrm>
            <a:off x="827324" y="4243735"/>
            <a:ext cx="8137164" cy="769441"/>
          </a:xfrm>
          <a:prstGeom prst="rect">
            <a:avLst/>
          </a:prstGeom>
          <a:noFill/>
        </p:spPr>
        <p:txBody>
          <a:bodyPr wrap="none" rtlCol="0">
            <a:spAutoFit/>
          </a:bodyPr>
          <a:lstStyle/>
          <a:p>
            <a:endParaRPr lang="en-GB" sz="2000" dirty="0"/>
          </a:p>
          <a:p>
            <a:r>
              <a:rPr lang="en-GB" sz="2400" b="1" dirty="0" smtClean="0"/>
              <a:t>LO4 - Be </a:t>
            </a:r>
            <a:r>
              <a:rPr lang="en-GB" sz="2400" b="1" dirty="0"/>
              <a:t>able to test and document computer games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174035"/>
          </a:xfrm>
        </p:spPr>
        <p:txBody>
          <a:bodyPr>
            <a:normAutofit fontScale="62500" lnSpcReduction="20000"/>
          </a:bodyPr>
          <a:lstStyle/>
          <a:p>
            <a:r>
              <a:rPr lang="en-GB" dirty="0" smtClean="0"/>
              <a:t>Creating appropriate questions is very important when conducting questionnaires and interviews. It is therefore important that any questions should be carefully worded as to collect the correct non biased data that is required.</a:t>
            </a:r>
          </a:p>
          <a:p>
            <a:r>
              <a:rPr lang="en-GB" dirty="0" smtClean="0"/>
              <a:t>Keep in mind why you are collecting data – what is it you want to find out and base your questions around that.</a:t>
            </a:r>
          </a:p>
          <a:p>
            <a:r>
              <a:rPr lang="en-GB" b="1" dirty="0" smtClean="0"/>
              <a:t>Careful questioning:</a:t>
            </a:r>
          </a:p>
          <a:p>
            <a:r>
              <a:rPr lang="en-GB" dirty="0" smtClean="0"/>
              <a:t>Questions can be Ambiguous or misunderstood which lead to ambiguous or poor answers which in turn leads to GIGO, Garbage in Garbage out where by any data collected would be inaccurate which gives poor or inaccurate conclusions.</a:t>
            </a:r>
          </a:p>
          <a:p>
            <a:pPr lvl="0"/>
            <a:r>
              <a:rPr lang="en-GB" dirty="0" smtClean="0"/>
              <a:t>Questions can be open – allowing a range of responses or closed allowing a limited set of answers from a selection.  Depending on the technique and information wanting to be gathered both have their benefits.</a:t>
            </a:r>
          </a:p>
          <a:p>
            <a:pPr lvl="1"/>
            <a:r>
              <a:rPr lang="en-GB" dirty="0" smtClean="0"/>
              <a:t>Open questions tend to give more information but are harder to analyse.</a:t>
            </a:r>
          </a:p>
          <a:p>
            <a:pPr lvl="1"/>
            <a:r>
              <a:rPr lang="en-GB" dirty="0" smtClean="0"/>
              <a:t>Closed questions give a range of options (sometimes with an ‘other’ option) which can be easier to analyse and produce statistics on.</a:t>
            </a:r>
          </a:p>
          <a:p>
            <a:pPr marL="354013" indent="-268288"/>
            <a:r>
              <a:rPr lang="en-GB" dirty="0" smtClean="0"/>
              <a:t>Questions can also be leading – sometimes this is done intentionally other times subliminally and unintentionally.  This can occur subtly by a change of expression or tone of voice or quite overtly like asking a question - You do like video games, don’t you?</a:t>
            </a:r>
          </a:p>
        </p:txBody>
      </p:sp>
      <p:sp>
        <p:nvSpPr>
          <p:cNvPr id="3" name="Title 2"/>
          <p:cNvSpPr>
            <a:spLocks noGrp="1"/>
          </p:cNvSpPr>
          <p:nvPr>
            <p:ph type="title"/>
          </p:nvPr>
        </p:nvSpPr>
        <p:spPr/>
        <p:txBody>
          <a:bodyPr>
            <a:normAutofit fontScale="90000"/>
          </a:bodyPr>
          <a:lstStyle/>
          <a:p>
            <a:r>
              <a:rPr lang="en-GB" dirty="0"/>
              <a:t>LO4 Be able to test and document computer games – Seeking Feedback</a:t>
            </a:r>
          </a:p>
        </p:txBody>
      </p:sp>
      <p:sp>
        <p:nvSpPr>
          <p:cNvPr id="4" name="Round Same Side Corner Rectangle 3">
            <a:hlinkClick r:id="rId2" action="ppaction://hlinksldjump"/>
          </p:cNvPr>
          <p:cNvSpPr/>
          <p:nvPr/>
        </p:nvSpPr>
        <p:spPr>
          <a:xfrm>
            <a:off x="1547664" y="6551906"/>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5" name="Round Same Side Corner Rectangle 4">
            <a:hlinkClick r:id="rId3" action="ppaction://hlinksldjump"/>
          </p:cNvPr>
          <p:cNvSpPr/>
          <p:nvPr/>
        </p:nvSpPr>
        <p:spPr>
          <a:xfrm>
            <a:off x="2555776"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3419872"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76356" y="6549056"/>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428396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 action="ppaction://noaction"/>
          </p:cNvPr>
          <p:cNvSpPr/>
          <p:nvPr/>
        </p:nvSpPr>
        <p:spPr>
          <a:xfrm>
            <a:off x="478802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5292080" y="6549056"/>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796136"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6300192"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680424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730830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xmlns="" val="385014997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5720" y="1268760"/>
            <a:ext cx="8643998" cy="5256584"/>
          </a:xfrm>
        </p:spPr>
        <p:txBody>
          <a:bodyPr>
            <a:normAutofit fontScale="85000" lnSpcReduction="20000"/>
          </a:bodyPr>
          <a:lstStyle/>
          <a:p>
            <a:r>
              <a:rPr lang="en-GB" b="1" dirty="0" smtClean="0"/>
              <a:t>P5.2 - Task 03 </a:t>
            </a:r>
            <a:r>
              <a:rPr lang="en-GB" dirty="0" smtClean="0"/>
              <a:t>-  Conduct and collect Peer feedback for you game with a view to improvements being made.</a:t>
            </a:r>
          </a:p>
          <a:p>
            <a:r>
              <a:rPr lang="en-GB" dirty="0" smtClean="0"/>
              <a:t>Construct a questionnaire or survey with a mixture of open and closed questions to get feedback from a peer.</a:t>
            </a:r>
          </a:p>
          <a:p>
            <a:r>
              <a:rPr lang="en-GB" dirty="0" smtClean="0"/>
              <a:t>Ensure you cover a range of elements.  Ensure your evaluators refer to specific areas of your game. This could be typed up or written (don’t lose the originals!)</a:t>
            </a:r>
          </a:p>
          <a:p>
            <a:r>
              <a:rPr lang="en-GB" sz="2800" b="1" dirty="0" smtClean="0"/>
              <a:t>M4.2 </a:t>
            </a:r>
            <a:r>
              <a:rPr lang="en-GB" sz="2800" b="1" dirty="0"/>
              <a:t>- Task 04 </a:t>
            </a:r>
            <a:r>
              <a:rPr lang="en-GB" sz="2800" dirty="0" smtClean="0"/>
              <a:t>– Analyse the results of this </a:t>
            </a:r>
            <a:r>
              <a:rPr lang="en-GB" sz="2800" dirty="0"/>
              <a:t>feedback, </a:t>
            </a:r>
            <a:r>
              <a:rPr lang="en-GB" sz="2800" dirty="0" smtClean="0"/>
              <a:t>catalogue and comment on suggested </a:t>
            </a:r>
            <a:r>
              <a:rPr lang="en-GB" sz="2800" dirty="0"/>
              <a:t>improvements which </a:t>
            </a:r>
            <a:r>
              <a:rPr lang="en-GB" sz="2800" dirty="0" smtClean="0"/>
              <a:t>could </a:t>
            </a:r>
            <a:r>
              <a:rPr lang="en-GB" sz="2800" dirty="0"/>
              <a:t>benefit the purpose and function of the game</a:t>
            </a:r>
            <a:r>
              <a:rPr lang="en-GB" sz="2800" dirty="0" smtClean="0"/>
              <a:t>.</a:t>
            </a:r>
          </a:p>
          <a:p>
            <a:r>
              <a:rPr lang="en-GB" sz="2800" dirty="0" smtClean="0"/>
              <a:t>Identify </a:t>
            </a:r>
            <a:r>
              <a:rPr lang="en-GB" sz="2800" dirty="0"/>
              <a:t>any improvements that have been suggested and why </a:t>
            </a:r>
            <a:r>
              <a:rPr lang="en-GB" sz="2800" dirty="0" smtClean="0"/>
              <a:t>you </a:t>
            </a:r>
            <a:r>
              <a:rPr lang="en-GB" sz="2800" dirty="0"/>
              <a:t>may or may </a:t>
            </a:r>
            <a:r>
              <a:rPr lang="en-GB" sz="2800" dirty="0" smtClean="0"/>
              <a:t>follow up on these improvements in line with the intended game purpose, age and understanding of the target audience or other consideration.</a:t>
            </a:r>
            <a:endParaRPr lang="en-GB" sz="2800" dirty="0"/>
          </a:p>
          <a:p>
            <a:endParaRPr lang="en-GB" dirty="0"/>
          </a:p>
        </p:txBody>
      </p:sp>
      <p:sp>
        <p:nvSpPr>
          <p:cNvPr id="3" name="Title 2"/>
          <p:cNvSpPr>
            <a:spLocks noGrp="1"/>
          </p:cNvSpPr>
          <p:nvPr>
            <p:ph type="title"/>
          </p:nvPr>
        </p:nvSpPr>
        <p:spPr/>
        <p:txBody>
          <a:bodyPr>
            <a:normAutofit fontScale="90000"/>
          </a:bodyPr>
          <a:lstStyle/>
          <a:p>
            <a:r>
              <a:rPr lang="en-GB" dirty="0"/>
              <a:t>LO4 Be able to test and document computer games – Seeking Feedback</a:t>
            </a:r>
          </a:p>
        </p:txBody>
      </p:sp>
      <p:sp>
        <p:nvSpPr>
          <p:cNvPr id="4" name="Round Same Side Corner Rectangle 3">
            <a:hlinkClick r:id="rId2" action="ppaction://hlinksldjump"/>
          </p:cNvPr>
          <p:cNvSpPr/>
          <p:nvPr/>
        </p:nvSpPr>
        <p:spPr>
          <a:xfrm>
            <a:off x="1547664" y="6551906"/>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5" name="Round Same Side Corner Rectangle 4">
            <a:hlinkClick r:id="rId3" action="ppaction://hlinksldjump"/>
          </p:cNvPr>
          <p:cNvSpPr/>
          <p:nvPr/>
        </p:nvSpPr>
        <p:spPr>
          <a:xfrm>
            <a:off x="2555776"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3419872"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76356" y="6549056"/>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428396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 action="ppaction://noaction"/>
          </p:cNvPr>
          <p:cNvSpPr/>
          <p:nvPr/>
        </p:nvSpPr>
        <p:spPr>
          <a:xfrm>
            <a:off x="478802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5292080" y="6549056"/>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796136" y="6549056"/>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6300192"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680424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730830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xmlns="" val="9607974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196752"/>
            <a:ext cx="8678198" cy="5328592"/>
          </a:xfrm>
        </p:spPr>
        <p:txBody>
          <a:bodyPr>
            <a:normAutofit fontScale="77500" lnSpcReduction="20000"/>
          </a:bodyPr>
          <a:lstStyle/>
          <a:p>
            <a:r>
              <a:rPr lang="en-GB" sz="3200" dirty="0" smtClean="0"/>
              <a:t>It is always good to get a review from a user who can see the faults you cannot or fail to see. Called a “Fresh Eye”, critical feedback is not a criticism of the work produced but designed to make it even better. Evidence of these repairs should be made using screenshot evidence of before, during and after including the coding if possible. The game should be evidenced as tested after the improvement is made to verify this. For Distinction at least three improvements should be made to make the game more professional.</a:t>
            </a:r>
          </a:p>
          <a:p>
            <a:r>
              <a:rPr lang="en-GB" sz="3200" b="1" dirty="0" smtClean="0"/>
              <a:t>D2.1 </a:t>
            </a:r>
            <a:r>
              <a:rPr lang="en-GB" sz="3200" b="1" dirty="0"/>
              <a:t>- Task </a:t>
            </a:r>
            <a:r>
              <a:rPr lang="en-GB" sz="3200" b="1" dirty="0" smtClean="0"/>
              <a:t>05 </a:t>
            </a:r>
            <a:r>
              <a:rPr lang="en-GB" sz="3200" dirty="0"/>
              <a:t>– </a:t>
            </a:r>
            <a:r>
              <a:rPr lang="en-GB" sz="3200" dirty="0" smtClean="0"/>
              <a:t>Using the feedback and from the user, improve the quality and operation of the game </a:t>
            </a:r>
            <a:r>
              <a:rPr lang="en-GB" sz="3200" dirty="0"/>
              <a:t>giving detailed evidence of the improvements that are being </a:t>
            </a:r>
            <a:r>
              <a:rPr lang="en-GB" sz="3200" dirty="0" smtClean="0"/>
              <a:t>made, </a:t>
            </a:r>
            <a:r>
              <a:rPr lang="en-GB" sz="3200" dirty="0"/>
              <a:t>including a justification why these changes were made</a:t>
            </a:r>
            <a:r>
              <a:rPr lang="en-GB" sz="3200" dirty="0" smtClean="0"/>
              <a:t>.</a:t>
            </a:r>
          </a:p>
        </p:txBody>
      </p:sp>
      <p:sp>
        <p:nvSpPr>
          <p:cNvPr id="3" name="Title 2"/>
          <p:cNvSpPr>
            <a:spLocks noGrp="1"/>
          </p:cNvSpPr>
          <p:nvPr>
            <p:ph type="title"/>
          </p:nvPr>
        </p:nvSpPr>
        <p:spPr/>
        <p:txBody>
          <a:bodyPr>
            <a:noAutofit/>
          </a:bodyPr>
          <a:lstStyle/>
          <a:p>
            <a:r>
              <a:rPr lang="en-GB" sz="3200" dirty="0"/>
              <a:t>LO4 Be able to test and document computer games – </a:t>
            </a:r>
            <a:r>
              <a:rPr lang="en-GB" sz="3200" dirty="0" smtClean="0"/>
              <a:t>Seeking Feedback</a:t>
            </a:r>
            <a:endParaRPr lang="en-GB" sz="3200" dirty="0"/>
          </a:p>
        </p:txBody>
      </p:sp>
      <p:sp>
        <p:nvSpPr>
          <p:cNvPr id="4" name="Round Same Side Corner Rectangle 3">
            <a:hlinkClick r:id="rId2" action="ppaction://hlinksldjump"/>
          </p:cNvPr>
          <p:cNvSpPr/>
          <p:nvPr/>
        </p:nvSpPr>
        <p:spPr>
          <a:xfrm>
            <a:off x="1547664" y="6551906"/>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5" name="Round Same Side Corner Rectangle 4">
            <a:hlinkClick r:id="rId3" action="ppaction://hlinksldjump"/>
          </p:cNvPr>
          <p:cNvSpPr/>
          <p:nvPr/>
        </p:nvSpPr>
        <p:spPr>
          <a:xfrm>
            <a:off x="2555776"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3419872"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76356" y="6549056"/>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428396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 action="ppaction://noaction"/>
          </p:cNvPr>
          <p:cNvSpPr/>
          <p:nvPr/>
        </p:nvSpPr>
        <p:spPr>
          <a:xfrm>
            <a:off x="478802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5292080"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796136"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6300192" y="6549056"/>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680424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730830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xmlns="" val="28873561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4525963"/>
          </a:xfrm>
        </p:spPr>
        <p:txBody>
          <a:bodyPr>
            <a:normAutofit fontScale="70000" lnSpcReduction="20000"/>
          </a:bodyPr>
          <a:lstStyle/>
          <a:p>
            <a:pPr marL="342900" indent="-342900"/>
            <a:r>
              <a:rPr lang="en-GB" sz="2000" dirty="0" smtClean="0"/>
              <a:t>When games first came out the box they came in had almost as much detail as the user guide inside. How much instruction does the user need for Pacman.</a:t>
            </a:r>
            <a:r>
              <a:rPr lang="en-GB" sz="2000" dirty="0"/>
              <a:t> Games for the ZX Spectrum came on a tape with the instructions on the inside cover like a music CD. </a:t>
            </a:r>
          </a:p>
          <a:p>
            <a:pPr marL="342900" indent="-342900"/>
            <a:r>
              <a:rPr lang="en-GB" sz="2000" dirty="0" smtClean="0"/>
              <a:t>With more modern games, the user guide has so much more, screenshot evidence of levels, instructions on control systems, what each object does, how to operate the menu system and a little section on strategy without giving the game away.</a:t>
            </a:r>
          </a:p>
          <a:p>
            <a:pPr marL="342900" indent="-342900"/>
            <a:r>
              <a:rPr lang="en-GB" sz="2000" dirty="0" smtClean="0"/>
              <a:t>With some games the manual is very detailed including back story and aims. But more importantly they reflect the game, a front cover, character art, laid out in keeping with the style of the game. It is all part of the professionalism expected of a more expensive product.</a:t>
            </a:r>
          </a:p>
          <a:p>
            <a:pPr marL="342900" indent="-342900"/>
            <a:r>
              <a:rPr lang="en-GB" sz="2000" dirty="0" smtClean="0"/>
              <a:t>Use the example provided to produce a guide that is appropriate for a professionally polished game release.</a:t>
            </a:r>
          </a:p>
          <a:p>
            <a:pPr marL="0" indent="0">
              <a:buNone/>
            </a:pPr>
            <a:r>
              <a:rPr lang="en-GB" sz="2000" b="1" dirty="0" smtClean="0"/>
              <a:t>P6.1 - Task 06 </a:t>
            </a:r>
            <a:r>
              <a:rPr lang="en-GB" sz="2000" dirty="0" smtClean="0"/>
              <a:t>– </a:t>
            </a:r>
            <a:r>
              <a:rPr lang="en-GB" sz="2000" dirty="0"/>
              <a:t>Create </a:t>
            </a:r>
            <a:r>
              <a:rPr lang="en-GB" sz="2000" dirty="0" smtClean="0"/>
              <a:t>user documentation </a:t>
            </a:r>
            <a:r>
              <a:rPr lang="en-GB" sz="2000" dirty="0"/>
              <a:t>covering </a:t>
            </a:r>
            <a:r>
              <a:rPr lang="en-GB" sz="2000" dirty="0" smtClean="0"/>
              <a:t>the purpose, navigation </a:t>
            </a:r>
            <a:r>
              <a:rPr lang="en-GB" sz="2000" dirty="0"/>
              <a:t>and </a:t>
            </a:r>
            <a:r>
              <a:rPr lang="en-GB" sz="2000" dirty="0" smtClean="0"/>
              <a:t>operation of the game.</a:t>
            </a:r>
            <a:endParaRPr lang="en-GB" sz="2000" dirty="0"/>
          </a:p>
          <a:p>
            <a:r>
              <a:rPr lang="en-GB" sz="2000" dirty="0"/>
              <a:t>System Requirements (minimum and recommended)</a:t>
            </a:r>
          </a:p>
          <a:p>
            <a:r>
              <a:rPr lang="en-GB" sz="2000" dirty="0" smtClean="0"/>
              <a:t>Provide </a:t>
            </a:r>
            <a:r>
              <a:rPr lang="en-GB" sz="2000" dirty="0"/>
              <a:t>a step by step </a:t>
            </a:r>
            <a:r>
              <a:rPr lang="en-GB" sz="2000" dirty="0" smtClean="0"/>
              <a:t>section on </a:t>
            </a:r>
            <a:r>
              <a:rPr lang="en-GB" sz="2000" dirty="0"/>
              <a:t>how to </a:t>
            </a:r>
            <a:r>
              <a:rPr lang="en-GB" sz="2000" dirty="0" smtClean="0"/>
              <a:t>install the game.</a:t>
            </a:r>
            <a:endParaRPr lang="en-GB" sz="2000" dirty="0"/>
          </a:p>
          <a:p>
            <a:r>
              <a:rPr lang="en-GB" sz="2000" dirty="0"/>
              <a:t>Provide </a:t>
            </a:r>
            <a:r>
              <a:rPr lang="en-GB" sz="2000" dirty="0" smtClean="0"/>
              <a:t>an introduction to </a:t>
            </a:r>
            <a:r>
              <a:rPr lang="en-GB" sz="2000" dirty="0"/>
              <a:t>the </a:t>
            </a:r>
            <a:r>
              <a:rPr lang="en-GB" sz="2000" dirty="0" smtClean="0"/>
              <a:t>purpose, aim and ultimate goal of the game.</a:t>
            </a:r>
          </a:p>
          <a:p>
            <a:r>
              <a:rPr lang="en-GB" sz="2000" dirty="0" smtClean="0"/>
              <a:t>Provide evidence of character and objects.</a:t>
            </a:r>
          </a:p>
          <a:p>
            <a:r>
              <a:rPr lang="en-GB" sz="2000" dirty="0" smtClean="0"/>
              <a:t>Provide </a:t>
            </a:r>
            <a:r>
              <a:rPr lang="en-GB" sz="2000" dirty="0"/>
              <a:t>a step by step section on how to </a:t>
            </a:r>
            <a:r>
              <a:rPr lang="en-GB" sz="2000" dirty="0" smtClean="0"/>
              <a:t>operate the controls of </a:t>
            </a:r>
            <a:r>
              <a:rPr lang="en-GB" sz="2000" dirty="0"/>
              <a:t>the game</a:t>
            </a:r>
            <a:r>
              <a:rPr lang="en-GB" sz="2000" dirty="0" smtClean="0"/>
              <a:t>.</a:t>
            </a:r>
          </a:p>
          <a:p>
            <a:r>
              <a:rPr lang="en-GB" sz="2000" dirty="0" smtClean="0"/>
              <a:t>A Strategy section on how to play the game better.</a:t>
            </a:r>
          </a:p>
          <a:p>
            <a:r>
              <a:rPr lang="en-GB" sz="2000" dirty="0" smtClean="0"/>
              <a:t>A section of FAQs about the game.</a:t>
            </a:r>
          </a:p>
          <a:p>
            <a:r>
              <a:rPr lang="en-GB" sz="2000" dirty="0"/>
              <a:t>Include screenshots to help the user.</a:t>
            </a:r>
            <a:endParaRPr lang="en-GB" sz="2000" dirty="0" smtClean="0"/>
          </a:p>
        </p:txBody>
      </p:sp>
      <p:sp>
        <p:nvSpPr>
          <p:cNvPr id="3" name="Title 2"/>
          <p:cNvSpPr>
            <a:spLocks noGrp="1"/>
          </p:cNvSpPr>
          <p:nvPr>
            <p:ph type="title"/>
          </p:nvPr>
        </p:nvSpPr>
        <p:spPr/>
        <p:txBody>
          <a:bodyPr>
            <a:normAutofit fontScale="90000"/>
          </a:bodyPr>
          <a:lstStyle/>
          <a:p>
            <a:r>
              <a:rPr lang="en-GB" dirty="0"/>
              <a:t>LO4 Be able to test and document computer games – </a:t>
            </a:r>
            <a:r>
              <a:rPr lang="en-GB" dirty="0" smtClean="0"/>
              <a:t>User Guide</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xmlns="" val="1847212664"/>
              </p:ext>
            </p:extLst>
          </p:nvPr>
        </p:nvGraphicFramePr>
        <p:xfrm>
          <a:off x="251520" y="5589240"/>
          <a:ext cx="8640960" cy="741680"/>
        </p:xfrm>
        <a:graphic>
          <a:graphicData uri="http://schemas.openxmlformats.org/drawingml/2006/table">
            <a:tbl>
              <a:tblPr firstRow="1" bandRow="1">
                <a:tableStyleId>{5C22544A-7EE6-4342-B048-85BDC9FD1C3A}</a:tableStyleId>
              </a:tblPr>
              <a:tblGrid>
                <a:gridCol w="2160240"/>
                <a:gridCol w="1656184"/>
                <a:gridCol w="2664296"/>
                <a:gridCol w="2160240"/>
              </a:tblGrid>
              <a:tr h="370840">
                <a:tc>
                  <a:txBody>
                    <a:bodyPr/>
                    <a:lstStyle/>
                    <a:p>
                      <a:pPr algn="ctr"/>
                      <a:r>
                        <a:rPr lang="en-GB" sz="1200" b="1" dirty="0" smtClean="0"/>
                        <a:t>System Requirements </a:t>
                      </a:r>
                      <a:endParaRPr lang="en-GB" sz="1200" b="1" dirty="0"/>
                    </a:p>
                  </a:txBody>
                  <a:tcPr/>
                </a:tc>
                <a:tc>
                  <a:txBody>
                    <a:bodyPr/>
                    <a:lstStyle/>
                    <a:p>
                      <a:pPr algn="ctr"/>
                      <a:r>
                        <a:rPr lang="en-GB" sz="1200" b="1" dirty="0" smtClean="0"/>
                        <a:t>Installing the Game</a:t>
                      </a:r>
                      <a:endParaRPr lang="en-GB" sz="1200" b="1" dirty="0"/>
                    </a:p>
                  </a:txBody>
                  <a:tcPr/>
                </a:tc>
                <a:tc>
                  <a:txBody>
                    <a:bodyPr/>
                    <a:lstStyle/>
                    <a:p>
                      <a:pPr algn="ctr"/>
                      <a:r>
                        <a:rPr lang="en-GB" sz="1200" b="1" dirty="0" smtClean="0"/>
                        <a:t>Characters and Objects</a:t>
                      </a:r>
                      <a:endParaRPr lang="en-GB" sz="1200" b="1" dirty="0"/>
                    </a:p>
                  </a:txBody>
                  <a:tcPr/>
                </a:tc>
                <a:tc>
                  <a:txBody>
                    <a:bodyPr/>
                    <a:lstStyle/>
                    <a:p>
                      <a:pPr algn="ctr"/>
                      <a:r>
                        <a:rPr lang="en-GB" sz="1200" b="1" dirty="0" smtClean="0"/>
                        <a:t>Controlling the</a:t>
                      </a:r>
                      <a:r>
                        <a:rPr lang="en-GB" sz="1200" b="1" baseline="0" dirty="0" smtClean="0"/>
                        <a:t> Game</a:t>
                      </a:r>
                      <a:endParaRPr lang="en-GB" sz="1200" b="1" dirty="0"/>
                    </a:p>
                  </a:txBody>
                  <a:tcPr/>
                </a:tc>
              </a:tr>
              <a:tr h="370840">
                <a:tc gridSpan="2">
                  <a:txBody>
                    <a:bodyPr/>
                    <a:lstStyle/>
                    <a:p>
                      <a:pPr algn="ctr"/>
                      <a:r>
                        <a:rPr lang="en-GB" sz="1200" b="1" dirty="0" smtClean="0"/>
                        <a:t>Purpose and Aim</a:t>
                      </a:r>
                      <a:endParaRPr lang="en-GB" sz="1200" b="1" dirty="0"/>
                    </a:p>
                  </a:txBody>
                  <a:tcPr/>
                </a:tc>
                <a:tc hMerge="1">
                  <a:txBody>
                    <a:bodyPr/>
                    <a:lstStyle/>
                    <a:p>
                      <a:endParaRPr lang="en-GB" dirty="0"/>
                    </a:p>
                  </a:txBody>
                  <a:tcPr/>
                </a:tc>
                <a:tc>
                  <a:txBody>
                    <a:bodyPr/>
                    <a:lstStyle/>
                    <a:p>
                      <a:pPr algn="ctr"/>
                      <a:r>
                        <a:rPr lang="en-GB" sz="1200" b="1" dirty="0" smtClean="0"/>
                        <a:t>Strategy Guide</a:t>
                      </a:r>
                      <a:endParaRPr lang="en-GB" sz="1200" b="1" dirty="0"/>
                    </a:p>
                  </a:txBody>
                  <a:tcPr/>
                </a:tc>
                <a:tc>
                  <a:txBody>
                    <a:bodyPr/>
                    <a:lstStyle/>
                    <a:p>
                      <a:pPr algn="ctr"/>
                      <a:r>
                        <a:rPr lang="en-GB" sz="1200" b="1" dirty="0" smtClean="0"/>
                        <a:t>FAQ’s</a:t>
                      </a:r>
                      <a:endParaRPr lang="en-GB" sz="1200" b="1" dirty="0"/>
                    </a:p>
                  </a:txBody>
                  <a:tcPr/>
                </a:tc>
              </a:tr>
            </a:tbl>
          </a:graphicData>
        </a:graphic>
      </p:graphicFrame>
      <p:sp>
        <p:nvSpPr>
          <p:cNvPr id="5" name="Round Same Side Corner Rectangle 4">
            <a:hlinkClick r:id="rId2" action="ppaction://hlinksldjump"/>
          </p:cNvPr>
          <p:cNvSpPr/>
          <p:nvPr/>
        </p:nvSpPr>
        <p:spPr>
          <a:xfrm>
            <a:off x="1547664" y="6551906"/>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2555776"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3419872"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7776356" y="6549056"/>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8396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8802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292080"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2" name="Round Same Side Corner Rectangle 11">
            <a:hlinkClick r:id="rId7" action="ppaction://hlinksldjump"/>
          </p:cNvPr>
          <p:cNvSpPr/>
          <p:nvPr/>
        </p:nvSpPr>
        <p:spPr>
          <a:xfrm>
            <a:off x="5796136"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3" name="Round Same Side Corner Rectangle 12">
            <a:hlinkClick r:id="rId8" action="ppaction://hlinksldjump"/>
          </p:cNvPr>
          <p:cNvSpPr/>
          <p:nvPr/>
        </p:nvSpPr>
        <p:spPr>
          <a:xfrm>
            <a:off x="6300192"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4" name="Round Same Side Corner Rectangle 13">
            <a:hlinkClick r:id="rId9" action="ppaction://hlinksldjump"/>
          </p:cNvPr>
          <p:cNvSpPr/>
          <p:nvPr/>
        </p:nvSpPr>
        <p:spPr>
          <a:xfrm>
            <a:off x="6804248" y="6549056"/>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5" name="Round Same Side Corner Rectangle 14">
            <a:hlinkClick r:id="rId10" action="ppaction://hlinksldjump"/>
          </p:cNvPr>
          <p:cNvSpPr/>
          <p:nvPr/>
        </p:nvSpPr>
        <p:spPr>
          <a:xfrm>
            <a:off x="730830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xmlns="" val="22625184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174035"/>
          </a:xfrm>
        </p:spPr>
        <p:txBody>
          <a:bodyPr>
            <a:noAutofit/>
          </a:bodyPr>
          <a:lstStyle/>
          <a:p>
            <a:pPr marL="342900" indent="-342900"/>
            <a:r>
              <a:rPr lang="en-GB" sz="1500" dirty="0" smtClean="0"/>
              <a:t>Technical guides are there for problems, mostly unread by users unless there is a dire need such as problems installing, or if the game has been passed on to a second or third party developer to make it better or program a sequel. </a:t>
            </a:r>
            <a:endParaRPr lang="en-GB" sz="1500" dirty="0"/>
          </a:p>
          <a:p>
            <a:pPr marL="342900" indent="-342900"/>
            <a:r>
              <a:rPr lang="en-GB" sz="1500" dirty="0"/>
              <a:t>With more modern games, the </a:t>
            </a:r>
            <a:r>
              <a:rPr lang="en-GB" sz="1500" dirty="0" smtClean="0"/>
              <a:t>technical </a:t>
            </a:r>
            <a:r>
              <a:rPr lang="en-GB" sz="1500" dirty="0"/>
              <a:t>guide </a:t>
            </a:r>
            <a:r>
              <a:rPr lang="en-GB" sz="1500" dirty="0" smtClean="0"/>
              <a:t>has to be produced for an alternative programmer in </a:t>
            </a:r>
            <a:r>
              <a:rPr lang="en-GB" sz="1500" dirty="0"/>
              <a:t>order to fix and </a:t>
            </a:r>
            <a:r>
              <a:rPr lang="en-GB" sz="1500" dirty="0" smtClean="0"/>
              <a:t>manage the functions of the game in your absence, a third or second party developer. With </a:t>
            </a:r>
            <a:r>
              <a:rPr lang="en-GB" sz="1500" dirty="0"/>
              <a:t>some games </a:t>
            </a:r>
            <a:r>
              <a:rPr lang="en-GB" sz="1500" dirty="0" smtClean="0"/>
              <a:t>the technical </a:t>
            </a:r>
            <a:r>
              <a:rPr lang="en-GB" sz="1500" dirty="0"/>
              <a:t>manual is very detailed including </a:t>
            </a:r>
            <a:r>
              <a:rPr lang="en-GB" sz="1500" dirty="0" smtClean="0"/>
              <a:t>evidence of scripting and the functions of the scripts.</a:t>
            </a:r>
          </a:p>
          <a:p>
            <a:pPr marL="342900" indent="-342900"/>
            <a:r>
              <a:rPr lang="en-GB" sz="1500" dirty="0" smtClean="0"/>
              <a:t>These can also include action charts demonstrating inputs and outputs so the transfer of coding to another platform can be repositioned for alternative control methods.</a:t>
            </a:r>
            <a:endParaRPr lang="en-GB" sz="1500" dirty="0"/>
          </a:p>
          <a:p>
            <a:pPr marL="0" indent="0">
              <a:buNone/>
            </a:pPr>
            <a:r>
              <a:rPr lang="en-GB" sz="1500" b="1" dirty="0" smtClean="0"/>
              <a:t>P7.1 - Task 07</a:t>
            </a:r>
            <a:r>
              <a:rPr lang="en-GB" sz="1500" dirty="0" smtClean="0"/>
              <a:t> </a:t>
            </a:r>
            <a:r>
              <a:rPr lang="en-GB" sz="1500" dirty="0"/>
              <a:t>– Create a </a:t>
            </a:r>
            <a:r>
              <a:rPr lang="en-GB" sz="1500" dirty="0" smtClean="0"/>
              <a:t>technical </a:t>
            </a:r>
            <a:r>
              <a:rPr lang="en-GB" sz="1500" dirty="0"/>
              <a:t>guide covering </a:t>
            </a:r>
            <a:r>
              <a:rPr lang="en-GB" sz="1500" dirty="0" smtClean="0"/>
              <a:t>data dictionary, user interface, data flow diagrams and action charts on how to manage the background functions of the game.</a:t>
            </a:r>
          </a:p>
          <a:p>
            <a:pPr marL="342900" indent="-342900"/>
            <a:r>
              <a:rPr lang="en-GB" sz="1500" dirty="0" smtClean="0"/>
              <a:t>Data Dictionary of terms used within the game and an explanation of those terms</a:t>
            </a:r>
          </a:p>
          <a:p>
            <a:pPr marL="342900" indent="-342900"/>
            <a:r>
              <a:rPr lang="en-GB" sz="1500" dirty="0" smtClean="0"/>
              <a:t>Algorithm </a:t>
            </a:r>
            <a:r>
              <a:rPr lang="en-GB" sz="1500" dirty="0"/>
              <a:t>design (including control methods</a:t>
            </a:r>
            <a:r>
              <a:rPr lang="en-GB" sz="1500" dirty="0" smtClean="0"/>
              <a:t>)</a:t>
            </a:r>
          </a:p>
          <a:p>
            <a:pPr marL="342900" indent="-342900"/>
            <a:r>
              <a:rPr lang="en-GB" sz="1500" dirty="0" smtClean="0"/>
              <a:t>User </a:t>
            </a:r>
            <a:r>
              <a:rPr lang="en-GB" sz="1500" dirty="0"/>
              <a:t>interface method </a:t>
            </a:r>
            <a:r>
              <a:rPr lang="en-GB" sz="1500" dirty="0" smtClean="0"/>
              <a:t>design (</a:t>
            </a:r>
            <a:r>
              <a:rPr lang="en-GB" sz="1500" dirty="0"/>
              <a:t>action charts/tables, input-output-process tables, class and instance diagrams and dataflow diagrams)</a:t>
            </a:r>
            <a:endParaRPr lang="en-GB" sz="1500" dirty="0" smtClean="0"/>
          </a:p>
          <a:p>
            <a:pPr marL="342900" indent="-342900"/>
            <a:r>
              <a:rPr lang="en-GB" sz="1500" dirty="0" smtClean="0"/>
              <a:t>How </a:t>
            </a:r>
            <a:r>
              <a:rPr lang="en-GB" sz="1500" dirty="0"/>
              <a:t>to </a:t>
            </a:r>
            <a:r>
              <a:rPr lang="en-GB" sz="1500" dirty="0" smtClean="0"/>
              <a:t>problem solve </a:t>
            </a:r>
            <a:r>
              <a:rPr lang="en-GB" sz="1500" dirty="0"/>
              <a:t>(</a:t>
            </a:r>
            <a:r>
              <a:rPr lang="en-GB" sz="1500" dirty="0" smtClean="0"/>
              <a:t>screenshots)</a:t>
            </a:r>
          </a:p>
          <a:p>
            <a:pPr marL="342900" indent="-342900"/>
            <a:r>
              <a:rPr lang="en-GB" sz="1500" dirty="0" smtClean="0"/>
              <a:t>Troubleshooting section with answered responses</a:t>
            </a:r>
          </a:p>
          <a:p>
            <a:pPr marL="342900" indent="-342900"/>
            <a:endParaRPr lang="en-GB" sz="1500" dirty="0" smtClean="0"/>
          </a:p>
        </p:txBody>
      </p:sp>
      <p:sp>
        <p:nvSpPr>
          <p:cNvPr id="3" name="Title 2"/>
          <p:cNvSpPr>
            <a:spLocks noGrp="1"/>
          </p:cNvSpPr>
          <p:nvPr>
            <p:ph type="title"/>
          </p:nvPr>
        </p:nvSpPr>
        <p:spPr/>
        <p:txBody>
          <a:bodyPr>
            <a:normAutofit fontScale="90000"/>
          </a:bodyPr>
          <a:lstStyle/>
          <a:p>
            <a:r>
              <a:rPr lang="en-GB" dirty="0"/>
              <a:t>LO4 Be able to test and document computer games – </a:t>
            </a:r>
            <a:r>
              <a:rPr lang="en-GB" dirty="0" smtClean="0"/>
              <a:t>User Guide</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xmlns="" val="1548884854"/>
              </p:ext>
            </p:extLst>
          </p:nvPr>
        </p:nvGraphicFramePr>
        <p:xfrm>
          <a:off x="323528" y="5661248"/>
          <a:ext cx="8640960" cy="648072"/>
        </p:xfrm>
        <a:graphic>
          <a:graphicData uri="http://schemas.openxmlformats.org/drawingml/2006/table">
            <a:tbl>
              <a:tblPr firstRow="1" bandRow="1">
                <a:tableStyleId>{5C22544A-7EE6-4342-B048-85BDC9FD1C3A}</a:tableStyleId>
              </a:tblPr>
              <a:tblGrid>
                <a:gridCol w="3062098"/>
                <a:gridCol w="1498409"/>
                <a:gridCol w="1563689"/>
                <a:gridCol w="2516764"/>
              </a:tblGrid>
              <a:tr h="324036">
                <a:tc gridSpan="2">
                  <a:txBody>
                    <a:bodyPr/>
                    <a:lstStyle/>
                    <a:p>
                      <a:pPr algn="ctr"/>
                      <a:r>
                        <a:rPr lang="en-GB" sz="1400" b="1" dirty="0" smtClean="0"/>
                        <a:t>Data Dictionary </a:t>
                      </a:r>
                      <a:endParaRPr lang="en-GB" sz="1400" b="1" dirty="0"/>
                    </a:p>
                  </a:txBody>
                  <a:tcPr/>
                </a:tc>
                <a:tc hMerge="1">
                  <a:txBody>
                    <a:bodyPr/>
                    <a:lstStyle/>
                    <a:p>
                      <a:endParaRPr lang="en-GB"/>
                    </a:p>
                  </a:txBody>
                  <a:tcPr/>
                </a:tc>
                <a:tc gridSpan="2">
                  <a:txBody>
                    <a:bodyPr/>
                    <a:lstStyle/>
                    <a:p>
                      <a:pPr algn="ctr"/>
                      <a:r>
                        <a:rPr lang="en-GB" sz="1400" b="1" dirty="0" smtClean="0"/>
                        <a:t>Algorithm design </a:t>
                      </a:r>
                      <a:endParaRPr lang="en-GB" sz="1400" b="1" dirty="0"/>
                    </a:p>
                  </a:txBody>
                  <a:tcPr/>
                </a:tc>
                <a:tc hMerge="1">
                  <a:txBody>
                    <a:bodyPr/>
                    <a:lstStyle/>
                    <a:p>
                      <a:endParaRPr lang="en-GB" dirty="0"/>
                    </a:p>
                  </a:txBody>
                  <a:tcPr/>
                </a:tc>
              </a:tr>
              <a:tr h="324036">
                <a:tc>
                  <a:txBody>
                    <a:bodyPr/>
                    <a:lstStyle/>
                    <a:p>
                      <a:pPr algn="ctr"/>
                      <a:r>
                        <a:rPr lang="en-GB" sz="1400" b="1" dirty="0" smtClean="0"/>
                        <a:t>User interface</a:t>
                      </a:r>
                      <a:endParaRPr lang="en-GB" sz="1400" b="1" dirty="0"/>
                    </a:p>
                  </a:txBody>
                  <a:tcPr/>
                </a:tc>
                <a:tc gridSpan="2">
                  <a:txBody>
                    <a:bodyPr/>
                    <a:lstStyle/>
                    <a:p>
                      <a:pPr algn="ctr"/>
                      <a:r>
                        <a:rPr lang="en-GB" sz="1400" b="1" dirty="0" smtClean="0"/>
                        <a:t>How to problem solve </a:t>
                      </a:r>
                      <a:endParaRPr lang="en-GB" sz="1400" b="1" dirty="0"/>
                    </a:p>
                  </a:txBody>
                  <a:tcPr/>
                </a:tc>
                <a:tc hMerge="1">
                  <a:txBody>
                    <a:bodyPr/>
                    <a:lstStyle/>
                    <a:p>
                      <a:endParaRPr lang="en-GB" dirty="0"/>
                    </a:p>
                  </a:txBody>
                  <a:tcPr/>
                </a:tc>
                <a:tc>
                  <a:txBody>
                    <a:bodyPr/>
                    <a:lstStyle/>
                    <a:p>
                      <a:pPr algn="ctr"/>
                      <a:r>
                        <a:rPr lang="en-GB" sz="1400" b="1" dirty="0" smtClean="0"/>
                        <a:t>Troubleshooting </a:t>
                      </a:r>
                      <a:endParaRPr lang="en-GB" sz="1400" b="1" dirty="0"/>
                    </a:p>
                  </a:txBody>
                  <a:tcPr/>
                </a:tc>
              </a:tr>
            </a:tbl>
          </a:graphicData>
        </a:graphic>
      </p:graphicFrame>
      <p:sp>
        <p:nvSpPr>
          <p:cNvPr id="5" name="Round Same Side Corner Rectangle 4">
            <a:hlinkClick r:id="rId2" action="ppaction://hlinksldjump"/>
          </p:cNvPr>
          <p:cNvSpPr/>
          <p:nvPr/>
        </p:nvSpPr>
        <p:spPr>
          <a:xfrm>
            <a:off x="1547664" y="6551906"/>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2555776"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3419872"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7776356" y="6549056"/>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8396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8802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292080"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2" name="Round Same Side Corner Rectangle 11">
            <a:hlinkClick r:id="rId7" action="ppaction://hlinksldjump"/>
          </p:cNvPr>
          <p:cNvSpPr/>
          <p:nvPr/>
        </p:nvSpPr>
        <p:spPr>
          <a:xfrm>
            <a:off x="5796136"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3" name="Round Same Side Corner Rectangle 12">
            <a:hlinkClick r:id="rId8" action="ppaction://hlinksldjump"/>
          </p:cNvPr>
          <p:cNvSpPr/>
          <p:nvPr/>
        </p:nvSpPr>
        <p:spPr>
          <a:xfrm>
            <a:off x="6300192"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4" name="Round Same Side Corner Rectangle 13">
            <a:hlinkClick r:id="rId9" action="ppaction://hlinksldjump"/>
          </p:cNvPr>
          <p:cNvSpPr/>
          <p:nvPr/>
        </p:nvSpPr>
        <p:spPr>
          <a:xfrm>
            <a:off x="680424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5" name="Round Same Side Corner Rectangle 14">
            <a:hlinkClick r:id="rId10" action="ppaction://hlinksldjump"/>
          </p:cNvPr>
          <p:cNvSpPr/>
          <p:nvPr/>
        </p:nvSpPr>
        <p:spPr>
          <a:xfrm>
            <a:off x="7308304" y="6549056"/>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xmlns="" val="14974040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LO4 Be able to test and document computer games – </a:t>
            </a:r>
            <a:r>
              <a:rPr lang="en-GB" dirty="0" smtClean="0"/>
              <a:t>Algorithm Designs</a:t>
            </a:r>
            <a:endParaRPr lang="en-GB" dirty="0"/>
          </a:p>
        </p:txBody>
      </p:sp>
      <p:sp>
        <p:nvSpPr>
          <p:cNvPr id="5" name="Round Same Side Corner Rectangle 4">
            <a:hlinkClick r:id="rId2" action="ppaction://hlinksldjump"/>
          </p:cNvPr>
          <p:cNvSpPr/>
          <p:nvPr/>
        </p:nvSpPr>
        <p:spPr>
          <a:xfrm>
            <a:off x="1547664" y="6551906"/>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2555776"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3419872"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7776356" y="6549056"/>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8396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8802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292080"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2" name="Round Same Side Corner Rectangle 11">
            <a:hlinkClick r:id="rId7" action="ppaction://hlinksldjump"/>
          </p:cNvPr>
          <p:cNvSpPr/>
          <p:nvPr/>
        </p:nvSpPr>
        <p:spPr>
          <a:xfrm>
            <a:off x="5796136"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3" name="Round Same Side Corner Rectangle 12">
            <a:hlinkClick r:id="rId8" action="ppaction://hlinksldjump"/>
          </p:cNvPr>
          <p:cNvSpPr/>
          <p:nvPr/>
        </p:nvSpPr>
        <p:spPr>
          <a:xfrm>
            <a:off x="6300192"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4" name="Round Same Side Corner Rectangle 13">
            <a:hlinkClick r:id="rId9" action="ppaction://hlinksldjump"/>
          </p:cNvPr>
          <p:cNvSpPr/>
          <p:nvPr/>
        </p:nvSpPr>
        <p:spPr>
          <a:xfrm>
            <a:off x="680424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5" name="Round Same Side Corner Rectangle 14">
            <a:hlinkClick r:id="rId10" action="ppaction://hlinksldjump"/>
          </p:cNvPr>
          <p:cNvSpPr/>
          <p:nvPr/>
        </p:nvSpPr>
        <p:spPr>
          <a:xfrm>
            <a:off x="7308304" y="6549056"/>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pic>
        <p:nvPicPr>
          <p:cNvPr id="1026" name="Picture 2" descr="http://opticalengineering.spiedigitallibrary.org/data/Journals/OPTICE/24228/OE_51_6_067001_f006.png"/>
          <p:cNvPicPr>
            <a:picLocks noChangeAspect="1" noChangeArrowheads="1"/>
          </p:cNvPicPr>
          <p:nvPr/>
        </p:nvPicPr>
        <p:blipFill>
          <a:blip r:embed="rId11" cstate="print"/>
          <a:srcRect/>
          <a:stretch>
            <a:fillRect/>
          </a:stretch>
        </p:blipFill>
        <p:spPr bwMode="auto">
          <a:xfrm>
            <a:off x="395536" y="1196751"/>
            <a:ext cx="3960440" cy="4986337"/>
          </a:xfrm>
          <a:prstGeom prst="rect">
            <a:avLst/>
          </a:prstGeom>
          <a:noFill/>
        </p:spPr>
      </p:pic>
      <p:pic>
        <p:nvPicPr>
          <p:cNvPr id="1028" name="Picture 4" descr="http://techpubs.sgi.com/library/manuals/4000/007-4718-005/sgi_html/figures/hardware.acc.flow.gif"/>
          <p:cNvPicPr>
            <a:picLocks noChangeAspect="1" noChangeArrowheads="1"/>
          </p:cNvPicPr>
          <p:nvPr/>
        </p:nvPicPr>
        <p:blipFill>
          <a:blip r:embed="rId12" cstate="print"/>
          <a:srcRect/>
          <a:stretch>
            <a:fillRect/>
          </a:stretch>
        </p:blipFill>
        <p:spPr bwMode="auto">
          <a:xfrm>
            <a:off x="4427984" y="1124744"/>
            <a:ext cx="4503043" cy="5083671"/>
          </a:xfrm>
          <a:prstGeom prst="rect">
            <a:avLst/>
          </a:prstGeom>
          <a:noFill/>
        </p:spPr>
      </p:pic>
    </p:spTree>
    <p:extLst>
      <p:ext uri="{BB962C8B-B14F-4D97-AF65-F5344CB8AC3E}">
        <p14:creationId xmlns:p14="http://schemas.microsoft.com/office/powerpoint/2010/main" xmlns="" val="14974040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GB" sz="2800" dirty="0"/>
              <a:t>LO4 Be able to test and document computer games – </a:t>
            </a:r>
            <a:r>
              <a:rPr lang="en-GB" sz="2800" dirty="0" smtClean="0"/>
              <a:t>class and instance diagram</a:t>
            </a:r>
            <a:endParaRPr lang="en-GB" sz="2800" dirty="0"/>
          </a:p>
        </p:txBody>
      </p:sp>
      <p:sp>
        <p:nvSpPr>
          <p:cNvPr id="5" name="Round Same Side Corner Rectangle 4">
            <a:hlinkClick r:id="rId2" action="ppaction://hlinksldjump"/>
          </p:cNvPr>
          <p:cNvSpPr/>
          <p:nvPr/>
        </p:nvSpPr>
        <p:spPr>
          <a:xfrm>
            <a:off x="1547664" y="6551906"/>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2555776"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3419872"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7776356" y="6549056"/>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8396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8802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292080"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2" name="Round Same Side Corner Rectangle 11">
            <a:hlinkClick r:id="rId7" action="ppaction://hlinksldjump"/>
          </p:cNvPr>
          <p:cNvSpPr/>
          <p:nvPr/>
        </p:nvSpPr>
        <p:spPr>
          <a:xfrm>
            <a:off x="5796136"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3" name="Round Same Side Corner Rectangle 12">
            <a:hlinkClick r:id="rId8" action="ppaction://hlinksldjump"/>
          </p:cNvPr>
          <p:cNvSpPr/>
          <p:nvPr/>
        </p:nvSpPr>
        <p:spPr>
          <a:xfrm>
            <a:off x="6300192"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4" name="Round Same Side Corner Rectangle 13">
            <a:hlinkClick r:id="rId9" action="ppaction://hlinksldjump"/>
          </p:cNvPr>
          <p:cNvSpPr/>
          <p:nvPr/>
        </p:nvSpPr>
        <p:spPr>
          <a:xfrm>
            <a:off x="680424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5" name="Round Same Side Corner Rectangle 14">
            <a:hlinkClick r:id="rId10" action="ppaction://hlinksldjump"/>
          </p:cNvPr>
          <p:cNvSpPr/>
          <p:nvPr/>
        </p:nvSpPr>
        <p:spPr>
          <a:xfrm>
            <a:off x="7308304" y="6549056"/>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pic>
        <p:nvPicPr>
          <p:cNvPr id="31746" name="Picture 2" descr="https://developer.tizen.org/sites/default/files/users/user-1586/class_diagram_1.jpg"/>
          <p:cNvPicPr>
            <a:picLocks noChangeAspect="1" noChangeArrowheads="1"/>
          </p:cNvPicPr>
          <p:nvPr/>
        </p:nvPicPr>
        <p:blipFill>
          <a:blip r:embed="rId11" cstate="print"/>
          <a:srcRect/>
          <a:stretch>
            <a:fillRect/>
          </a:stretch>
        </p:blipFill>
        <p:spPr bwMode="auto">
          <a:xfrm>
            <a:off x="323528" y="1052736"/>
            <a:ext cx="4617444" cy="2520280"/>
          </a:xfrm>
          <a:prstGeom prst="rect">
            <a:avLst/>
          </a:prstGeom>
          <a:noFill/>
        </p:spPr>
      </p:pic>
      <p:pic>
        <p:nvPicPr>
          <p:cNvPr id="31748" name="Picture 4" descr="http://jasss.soc.surrey.ac.uk/15/1/9/EvolutionaryGameClassDiagram_FIG11-1.png"/>
          <p:cNvPicPr>
            <a:picLocks noChangeAspect="1" noChangeArrowheads="1"/>
          </p:cNvPicPr>
          <p:nvPr/>
        </p:nvPicPr>
        <p:blipFill>
          <a:blip r:embed="rId12" cstate="print"/>
          <a:srcRect/>
          <a:stretch>
            <a:fillRect/>
          </a:stretch>
        </p:blipFill>
        <p:spPr bwMode="auto">
          <a:xfrm>
            <a:off x="3131840" y="3561098"/>
            <a:ext cx="5840363" cy="2851137"/>
          </a:xfrm>
          <a:prstGeom prst="rect">
            <a:avLst/>
          </a:prstGeom>
          <a:noFill/>
        </p:spPr>
      </p:pic>
    </p:spTree>
    <p:extLst>
      <p:ext uri="{BB962C8B-B14F-4D97-AF65-F5344CB8AC3E}">
        <p14:creationId xmlns:p14="http://schemas.microsoft.com/office/powerpoint/2010/main" xmlns="" val="14974040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784976" cy="5400600"/>
          </a:xfrm>
        </p:spPr>
        <p:txBody>
          <a:bodyPr>
            <a:noAutofit/>
          </a:bodyPr>
          <a:lstStyle/>
          <a:p>
            <a:pPr marL="0" indent="0">
              <a:buNone/>
            </a:pPr>
            <a:r>
              <a:rPr lang="en-GB" sz="1800" b="1" dirty="0"/>
              <a:t>P5.2 – Task 01 - </a:t>
            </a:r>
            <a:r>
              <a:rPr lang="en-GB" sz="1800" dirty="0"/>
              <a:t>Create a test strategy to test for a range of post production tests and evidence debugging the game.</a:t>
            </a:r>
          </a:p>
          <a:p>
            <a:pPr marL="0" indent="0">
              <a:buNone/>
            </a:pPr>
            <a:r>
              <a:rPr lang="en-GB" sz="1800" b="1" dirty="0" smtClean="0"/>
              <a:t>M4.1 </a:t>
            </a:r>
            <a:r>
              <a:rPr lang="en-GB" sz="1800" b="1" dirty="0"/>
              <a:t>- Task 02 - </a:t>
            </a:r>
            <a:r>
              <a:rPr lang="en-GB" sz="1800" dirty="0"/>
              <a:t>Explain the different considerations and methods of collecting feedback and how you are going to collect your data. Justify the reasons you have chosen to use this method.</a:t>
            </a:r>
          </a:p>
          <a:p>
            <a:pPr marL="0" indent="0">
              <a:buNone/>
            </a:pPr>
            <a:r>
              <a:rPr lang="en-GB" sz="1800" b="1" dirty="0"/>
              <a:t>P5.2 - Task 03 </a:t>
            </a:r>
            <a:r>
              <a:rPr lang="en-GB" sz="1800" dirty="0"/>
              <a:t>-  Conduct and collect Peer feedback for you game with a view to improvements being made.</a:t>
            </a:r>
          </a:p>
          <a:p>
            <a:pPr marL="0" indent="0">
              <a:buNone/>
            </a:pPr>
            <a:r>
              <a:rPr lang="en-GB" sz="1800" b="1" dirty="0" smtClean="0"/>
              <a:t>M4.2 </a:t>
            </a:r>
            <a:r>
              <a:rPr lang="en-GB" sz="1800" b="1" dirty="0"/>
              <a:t>- Task 04 </a:t>
            </a:r>
            <a:r>
              <a:rPr lang="en-GB" sz="1800" dirty="0"/>
              <a:t>– Analyse the results of this feedback, catalogue and comment on suggested improvements which could benefit the purpose and function of the game.</a:t>
            </a:r>
          </a:p>
          <a:p>
            <a:pPr marL="0" indent="0">
              <a:buNone/>
            </a:pPr>
            <a:r>
              <a:rPr lang="en-GB" sz="1800" b="1" dirty="0" smtClean="0"/>
              <a:t>D2.1 </a:t>
            </a:r>
            <a:r>
              <a:rPr lang="en-GB" sz="1800" b="1" dirty="0"/>
              <a:t>- Task 05 </a:t>
            </a:r>
            <a:r>
              <a:rPr lang="en-GB" sz="1800" dirty="0"/>
              <a:t>– Using the feedback and from the user, improve the quality and operation of the game giving detailed evidence of the improvements that are being made, including a justification why these changes were </a:t>
            </a:r>
            <a:r>
              <a:rPr lang="en-GB" sz="1800" dirty="0" smtClean="0"/>
              <a:t>made.</a:t>
            </a:r>
          </a:p>
          <a:p>
            <a:pPr marL="0" indent="0">
              <a:buNone/>
            </a:pPr>
            <a:r>
              <a:rPr lang="en-GB" sz="1800" b="1" dirty="0" smtClean="0"/>
              <a:t>P6.1 </a:t>
            </a:r>
            <a:r>
              <a:rPr lang="en-GB" sz="1800" b="1" dirty="0"/>
              <a:t>- Task 06 </a:t>
            </a:r>
            <a:r>
              <a:rPr lang="en-GB" sz="1800" dirty="0"/>
              <a:t>– Create user documentation covering the purpose, navigation and operation of the </a:t>
            </a:r>
            <a:r>
              <a:rPr lang="en-GB" sz="1800" dirty="0" smtClean="0"/>
              <a:t>game.</a:t>
            </a:r>
          </a:p>
          <a:p>
            <a:pPr marL="0" indent="0">
              <a:buNone/>
            </a:pPr>
            <a:r>
              <a:rPr lang="en-GB" sz="1800" b="1" dirty="0" smtClean="0"/>
              <a:t>P7.1 </a:t>
            </a:r>
            <a:r>
              <a:rPr lang="en-GB" sz="1800" b="1" dirty="0"/>
              <a:t>- Task 07</a:t>
            </a:r>
            <a:r>
              <a:rPr lang="en-GB" sz="1800" dirty="0"/>
              <a:t> – Create a technical guide covering data dictionary, user interface, data flow diagrams and action charts on how to manage the background functions of the game.</a:t>
            </a:r>
          </a:p>
        </p:txBody>
      </p:sp>
      <p:sp>
        <p:nvSpPr>
          <p:cNvPr id="3" name="Title 2"/>
          <p:cNvSpPr>
            <a:spLocks noGrp="1"/>
          </p:cNvSpPr>
          <p:nvPr>
            <p:ph type="title"/>
          </p:nvPr>
        </p:nvSpPr>
        <p:spPr>
          <a:xfrm>
            <a:off x="179512" y="188640"/>
            <a:ext cx="8640960" cy="706090"/>
          </a:xfrm>
        </p:spPr>
        <p:txBody>
          <a:bodyPr>
            <a:normAutofit/>
          </a:bodyPr>
          <a:lstStyle/>
          <a:p>
            <a:r>
              <a:rPr lang="en-GB" dirty="0" smtClean="0"/>
              <a:t>Task List</a:t>
            </a:r>
            <a:endParaRPr lang="en-GB" dirty="0"/>
          </a:p>
        </p:txBody>
      </p:sp>
      <p:sp>
        <p:nvSpPr>
          <p:cNvPr id="4" name="Round Same Side Corner Rectangle 3">
            <a:hlinkClick r:id="rId2" action="ppaction://hlinksldjump"/>
          </p:cNvPr>
          <p:cNvSpPr/>
          <p:nvPr/>
        </p:nvSpPr>
        <p:spPr>
          <a:xfrm>
            <a:off x="1547664" y="6551906"/>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5" name="Round Same Side Corner Rectangle 4">
            <a:hlinkClick r:id="rId3" action="ppaction://hlinksldjump"/>
          </p:cNvPr>
          <p:cNvSpPr/>
          <p:nvPr/>
        </p:nvSpPr>
        <p:spPr>
          <a:xfrm>
            <a:off x="2555776"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3419872"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76356" y="6549056"/>
            <a:ext cx="135976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428396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 action="ppaction://noaction"/>
          </p:cNvPr>
          <p:cNvSpPr/>
          <p:nvPr/>
        </p:nvSpPr>
        <p:spPr>
          <a:xfrm>
            <a:off x="478802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5292080"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796136"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6300192"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680424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730830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328592"/>
          </a:xfrm>
        </p:spPr>
        <p:txBody>
          <a:bodyPr>
            <a:noAutofit/>
          </a:bodyPr>
          <a:lstStyle/>
          <a:p>
            <a:pPr marL="109728" indent="0">
              <a:buNone/>
            </a:pPr>
            <a:r>
              <a:rPr lang="en-GB" sz="1800" b="1" dirty="0" smtClean="0">
                <a:latin typeface="Arial" pitchFamily="34" charset="0"/>
                <a:cs typeface="Arial" pitchFamily="34" charset="0"/>
              </a:rPr>
              <a:t>P5</a:t>
            </a:r>
            <a:r>
              <a:rPr lang="en-GB" sz="1800" dirty="0" smtClean="0">
                <a:latin typeface="Arial" pitchFamily="34" charset="0"/>
                <a:cs typeface="Arial" pitchFamily="34" charset="0"/>
              </a:rPr>
              <a:t> - F</a:t>
            </a:r>
            <a:r>
              <a:rPr lang="en-GB" sz="1800" dirty="0" smtClean="0"/>
              <a:t>ollow </a:t>
            </a:r>
            <a:r>
              <a:rPr lang="en-GB" sz="1800" dirty="0"/>
              <a:t>a test strategy to test and debug a computer </a:t>
            </a:r>
            <a:r>
              <a:rPr lang="en-GB" sz="1800" dirty="0" smtClean="0"/>
              <a:t>game</a:t>
            </a:r>
          </a:p>
          <a:p>
            <a:pPr marL="109728" indent="0">
              <a:buNone/>
            </a:pPr>
            <a:r>
              <a:rPr lang="en-GB" sz="1800" b="1" dirty="0" smtClean="0">
                <a:latin typeface="Arial" pitchFamily="34" charset="0"/>
                <a:cs typeface="Arial" pitchFamily="34" charset="0"/>
              </a:rPr>
              <a:t>M4 - </a:t>
            </a:r>
            <a:r>
              <a:rPr lang="en-GB" sz="1800" dirty="0" smtClean="0">
                <a:latin typeface="Arial" pitchFamily="34" charset="0"/>
                <a:cs typeface="Arial" pitchFamily="34" charset="0"/>
              </a:rPr>
              <a:t>G</a:t>
            </a:r>
            <a:r>
              <a:rPr lang="en-GB" sz="1800" dirty="0" smtClean="0"/>
              <a:t>ain </a:t>
            </a:r>
            <a:r>
              <a:rPr lang="en-GB" sz="1800" dirty="0"/>
              <a:t>user feedback to a computer game to suggest </a:t>
            </a:r>
            <a:r>
              <a:rPr lang="en-GB" sz="1800" dirty="0" smtClean="0"/>
              <a:t>improvements</a:t>
            </a:r>
            <a:endParaRPr lang="en-GB" sz="1800" b="1" dirty="0" smtClean="0">
              <a:latin typeface="Arial" pitchFamily="34" charset="0"/>
              <a:cs typeface="Arial" pitchFamily="34" charset="0"/>
            </a:endParaRPr>
          </a:p>
          <a:p>
            <a:pPr marL="109728" indent="0">
              <a:buNone/>
            </a:pPr>
            <a:r>
              <a:rPr lang="en-GB" sz="1800" b="1" dirty="0" smtClean="0">
                <a:latin typeface="Arial" pitchFamily="34" charset="0"/>
                <a:cs typeface="Arial" pitchFamily="34" charset="0"/>
              </a:rPr>
              <a:t>D2 - </a:t>
            </a:r>
            <a:r>
              <a:rPr lang="en-GB" sz="1800" dirty="0" smtClean="0">
                <a:latin typeface="Arial" pitchFamily="34" charset="0"/>
                <a:cs typeface="Arial" pitchFamily="34" charset="0"/>
              </a:rPr>
              <a:t>A</a:t>
            </a:r>
            <a:r>
              <a:rPr lang="en-GB" sz="1800" dirty="0" smtClean="0"/>
              <a:t>ct </a:t>
            </a:r>
            <a:r>
              <a:rPr lang="en-GB" sz="1800" dirty="0"/>
              <a:t>on user feedback to improve aspects of the computer </a:t>
            </a:r>
            <a:r>
              <a:rPr lang="en-GB" sz="1800" dirty="0" smtClean="0"/>
              <a:t>game</a:t>
            </a:r>
            <a:endParaRPr lang="en-GB" sz="1800" dirty="0" smtClean="0">
              <a:latin typeface="Arial" pitchFamily="34" charset="0"/>
              <a:cs typeface="Arial" pitchFamily="34" charset="0"/>
            </a:endParaRPr>
          </a:p>
          <a:p>
            <a:pPr marL="109728" indent="0">
              <a:buNone/>
            </a:pPr>
            <a:r>
              <a:rPr lang="en-GB" sz="1800" b="1" dirty="0" smtClean="0">
                <a:latin typeface="Arial" pitchFamily="34" charset="0"/>
                <a:cs typeface="Arial" pitchFamily="34" charset="0"/>
              </a:rPr>
              <a:t>P6</a:t>
            </a:r>
            <a:r>
              <a:rPr lang="en-GB" sz="1800" dirty="0" smtClean="0">
                <a:latin typeface="Arial" pitchFamily="34" charset="0"/>
                <a:cs typeface="Arial" pitchFamily="34" charset="0"/>
              </a:rPr>
              <a:t> </a:t>
            </a:r>
            <a:r>
              <a:rPr lang="en-GB" sz="1800" dirty="0">
                <a:latin typeface="Arial" pitchFamily="34" charset="0"/>
                <a:cs typeface="Arial" pitchFamily="34" charset="0"/>
              </a:rPr>
              <a:t>- </a:t>
            </a:r>
            <a:r>
              <a:rPr lang="en-GB" sz="1800" dirty="0" smtClean="0">
                <a:latin typeface="Arial" pitchFamily="34" charset="0"/>
                <a:cs typeface="Arial" pitchFamily="34" charset="0"/>
              </a:rPr>
              <a:t>P</a:t>
            </a:r>
            <a:r>
              <a:rPr lang="en-GB" sz="1800" dirty="0" smtClean="0"/>
              <a:t>roduce </a:t>
            </a:r>
            <a:r>
              <a:rPr lang="en-GB" sz="1800" dirty="0"/>
              <a:t>user documentation for a computer </a:t>
            </a:r>
            <a:r>
              <a:rPr lang="en-GB" sz="1800" dirty="0" smtClean="0"/>
              <a:t>game</a:t>
            </a:r>
          </a:p>
          <a:p>
            <a:pPr marL="109728" indent="0">
              <a:buNone/>
            </a:pPr>
            <a:r>
              <a:rPr lang="en-GB" sz="1800" b="1" dirty="0" smtClean="0">
                <a:latin typeface="Arial" pitchFamily="34" charset="0"/>
                <a:cs typeface="Arial" pitchFamily="34" charset="0"/>
              </a:rPr>
              <a:t>P7 - </a:t>
            </a:r>
            <a:r>
              <a:rPr lang="en-GB" sz="1800" dirty="0" smtClean="0">
                <a:latin typeface="Arial" pitchFamily="34" charset="0"/>
                <a:cs typeface="Arial" pitchFamily="34" charset="0"/>
              </a:rPr>
              <a:t>P</a:t>
            </a:r>
            <a:r>
              <a:rPr lang="en-GB" sz="1800" dirty="0" smtClean="0"/>
              <a:t>roduce </a:t>
            </a:r>
            <a:r>
              <a:rPr lang="en-GB" sz="1800" dirty="0"/>
              <a:t>technical documentation for a computer </a:t>
            </a:r>
            <a:r>
              <a:rPr lang="en-GB" sz="1800" dirty="0" smtClean="0"/>
              <a:t>game</a:t>
            </a:r>
          </a:p>
          <a:p>
            <a:r>
              <a:rPr lang="en-GB" sz="1800" dirty="0" smtClean="0"/>
              <a:t>Learners </a:t>
            </a:r>
            <a:r>
              <a:rPr lang="en-GB" sz="1800" dirty="0"/>
              <a:t>could evidence this criterion by producing and using a test plan/table using multiple tests throughout the game, thoroughly testing the game that has been produced against the specification and then showing the debugging of their game. </a:t>
            </a:r>
          </a:p>
          <a:p>
            <a:r>
              <a:rPr lang="en-GB" sz="1800" dirty="0"/>
              <a:t>For merit criterion M4 learners should gain feedback from users and suggest possible improvements to the game based on these suggestions. This could be evidenced in the form or a report summarising the feedback received and an explanation of the format chosen for feedback and why this was appropriate. The learner should also identify any improvements that have been suggested and why they may or may not be used. </a:t>
            </a:r>
          </a:p>
        </p:txBody>
      </p:sp>
      <p:sp>
        <p:nvSpPr>
          <p:cNvPr id="3" name="Title 2"/>
          <p:cNvSpPr>
            <a:spLocks noGrp="1"/>
          </p:cNvSpPr>
          <p:nvPr>
            <p:ph type="title"/>
          </p:nvPr>
        </p:nvSpPr>
        <p:spPr>
          <a:xfrm>
            <a:off x="251520" y="116632"/>
            <a:ext cx="8712968" cy="850106"/>
          </a:xfrm>
        </p:spPr>
        <p:txBody>
          <a:bodyPr>
            <a:noAutofit/>
          </a:bodyPr>
          <a:lstStyle/>
          <a:p>
            <a:r>
              <a:rPr lang="en-GB" sz="3200" dirty="0" smtClean="0"/>
              <a:t>Assessment </a:t>
            </a:r>
            <a:r>
              <a:rPr lang="en-GB" sz="3200" dirty="0"/>
              <a:t>Criteria P5, M4, </a:t>
            </a:r>
            <a:r>
              <a:rPr lang="en-GB" sz="3200" dirty="0" smtClean="0"/>
              <a:t>D2, P6 and P7</a:t>
            </a:r>
            <a:endParaRPr lang="en-GB" sz="3200" dirty="0"/>
          </a:p>
        </p:txBody>
      </p:sp>
      <p:sp>
        <p:nvSpPr>
          <p:cNvPr id="4" name="Round Same Side Corner Rectangle 3">
            <a:hlinkClick r:id="rId2" action="ppaction://hlinksldjump"/>
          </p:cNvPr>
          <p:cNvSpPr/>
          <p:nvPr/>
        </p:nvSpPr>
        <p:spPr>
          <a:xfrm>
            <a:off x="1547664" y="6551906"/>
            <a:ext cx="1008112" cy="28518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5" name="Round Same Side Corner Rectangle 4">
            <a:hlinkClick r:id="rId3" action="ppaction://hlinksldjump"/>
          </p:cNvPr>
          <p:cNvSpPr/>
          <p:nvPr/>
        </p:nvSpPr>
        <p:spPr>
          <a:xfrm>
            <a:off x="2555776"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3419872"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76356" y="6549056"/>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428396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 action="ppaction://noaction"/>
          </p:cNvPr>
          <p:cNvSpPr/>
          <p:nvPr/>
        </p:nvSpPr>
        <p:spPr>
          <a:xfrm>
            <a:off x="478802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5292080"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796136"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6300192"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680424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730830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544616"/>
          </a:xfrm>
        </p:spPr>
        <p:txBody>
          <a:bodyPr>
            <a:noAutofit/>
          </a:bodyPr>
          <a:lstStyle/>
          <a:p>
            <a:r>
              <a:rPr lang="en-GB" sz="2000" dirty="0" smtClean="0"/>
              <a:t>For </a:t>
            </a:r>
            <a:r>
              <a:rPr lang="en-GB" sz="2000" dirty="0"/>
              <a:t>distinction criterion D2 learners should use the feedback gained in the Merit Criteria and the improvements they have identified could be used and improve aspects of the computer game – this can be evidenced through screen captures showing the game prior to improvements and after giving detailed evidence of the improvements that are being made and including a justification why these changes were made. </a:t>
            </a:r>
            <a:endParaRPr lang="en-GB" sz="2000" dirty="0" smtClean="0"/>
          </a:p>
          <a:p>
            <a:r>
              <a:rPr lang="en-GB" sz="2000" dirty="0" smtClean="0"/>
              <a:t>Learners </a:t>
            </a:r>
            <a:r>
              <a:rPr lang="en-GB" sz="2000" dirty="0"/>
              <a:t>will evidence these criterions with the production of all the documentation required for the working game. The documentation will need to be clear and include graphics to illustrate areas that are being explained. The learners’ will need to produce a user guide for P6 and the technical documentation for P7.</a:t>
            </a:r>
            <a:endParaRPr lang="en-GB" sz="2000" b="1" dirty="0" smtClean="0">
              <a:latin typeface="Arial" pitchFamily="34" charset="0"/>
              <a:cs typeface="Arial" pitchFamily="34" charset="0"/>
            </a:endParaRPr>
          </a:p>
        </p:txBody>
      </p:sp>
      <p:sp>
        <p:nvSpPr>
          <p:cNvPr id="3" name="Title 2"/>
          <p:cNvSpPr>
            <a:spLocks noGrp="1"/>
          </p:cNvSpPr>
          <p:nvPr>
            <p:ph type="title"/>
          </p:nvPr>
        </p:nvSpPr>
        <p:spPr>
          <a:xfrm>
            <a:off x="251520" y="116632"/>
            <a:ext cx="8712968" cy="850106"/>
          </a:xfrm>
        </p:spPr>
        <p:txBody>
          <a:bodyPr>
            <a:noAutofit/>
          </a:bodyPr>
          <a:lstStyle/>
          <a:p>
            <a:r>
              <a:rPr lang="en-GB" sz="3200" dirty="0" smtClean="0"/>
              <a:t>Assessment </a:t>
            </a:r>
            <a:r>
              <a:rPr lang="en-GB" sz="3200" dirty="0"/>
              <a:t>Criteria P5, M4, </a:t>
            </a:r>
            <a:r>
              <a:rPr lang="en-GB" sz="3200" dirty="0" smtClean="0"/>
              <a:t>D2, P6 and P7</a:t>
            </a:r>
            <a:endParaRPr lang="en-GB" sz="3200" dirty="0"/>
          </a:p>
        </p:txBody>
      </p:sp>
      <p:sp>
        <p:nvSpPr>
          <p:cNvPr id="4" name="Round Same Side Corner Rectangle 3">
            <a:hlinkClick r:id="rId2" action="ppaction://hlinksldjump"/>
          </p:cNvPr>
          <p:cNvSpPr/>
          <p:nvPr/>
        </p:nvSpPr>
        <p:spPr>
          <a:xfrm>
            <a:off x="1547664" y="6551906"/>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5" name="Round Same Side Corner Rectangle 4">
            <a:hlinkClick r:id="rId3" action="ppaction://hlinksldjump"/>
          </p:cNvPr>
          <p:cNvSpPr/>
          <p:nvPr/>
        </p:nvSpPr>
        <p:spPr>
          <a:xfrm>
            <a:off x="2555776" y="6549056"/>
            <a:ext cx="864096" cy="288032"/>
          </a:xfrm>
          <a:prstGeom prst="round2Same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3419872"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76356" y="6549056"/>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428396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 action="ppaction://noaction"/>
          </p:cNvPr>
          <p:cNvSpPr/>
          <p:nvPr/>
        </p:nvSpPr>
        <p:spPr>
          <a:xfrm>
            <a:off x="478802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5292080"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796136"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6300192"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680424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730830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xmlns="" val="21818022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390059"/>
          </a:xfrm>
        </p:spPr>
        <p:txBody>
          <a:bodyPr>
            <a:normAutofit fontScale="62500" lnSpcReduction="20000"/>
          </a:bodyPr>
          <a:lstStyle/>
          <a:p>
            <a:r>
              <a:rPr lang="en-GB" dirty="0" smtClean="0"/>
              <a:t>Learners </a:t>
            </a:r>
            <a:r>
              <a:rPr lang="en-GB" dirty="0"/>
              <a:t>will be shown how to develop and use a test plan and how to gain feedback from test users – this will include the way feedback can be gathered and the sort of areas that could be tested or checked by the test user (learners should look at different types of questioning techniques to draw out information from test users). The learner should create a test plan to test their developed games and perhaps those of others to identify the stages of testing and the details of the tests they will need to record. Learners will also identify that they are testing and correcting errors throughout the development process and these should also be recorded for future reference. </a:t>
            </a:r>
          </a:p>
          <a:p>
            <a:r>
              <a:rPr lang="en-GB" dirty="0"/>
              <a:t>The learners should be encouraged to review each others games and provide feedback over a number of identified criteria. The group feedback should then be reviewed by each learner to identify any changes, problems or improvements that have been suggested and to act on the appropriate feedback to improve the game</a:t>
            </a:r>
            <a:r>
              <a:rPr lang="en-GB" dirty="0" smtClean="0"/>
              <a:t>.</a:t>
            </a:r>
          </a:p>
          <a:p>
            <a:r>
              <a:rPr lang="en-GB" dirty="0" smtClean="0"/>
              <a:t>When </a:t>
            </a:r>
            <a:r>
              <a:rPr lang="en-GB" dirty="0"/>
              <a:t>the computer game has been developed and tested, the learner should understand the importance of technical and user documentation. They should review a number of user guides from a range of computer games and identify whether they are detailed and comprehensive enough for users. </a:t>
            </a:r>
          </a:p>
          <a:p>
            <a:r>
              <a:rPr lang="en-GB" dirty="0"/>
              <a:t>Learners should also look at technical documentation to gain an understanding of what is included in these documents and the differences between this and the user documentations. Learners may bring in documents from their own games in order to analyse these. </a:t>
            </a:r>
          </a:p>
        </p:txBody>
      </p:sp>
      <p:sp>
        <p:nvSpPr>
          <p:cNvPr id="3" name="Title 2"/>
          <p:cNvSpPr>
            <a:spLocks noGrp="1"/>
          </p:cNvSpPr>
          <p:nvPr>
            <p:ph type="title"/>
          </p:nvPr>
        </p:nvSpPr>
        <p:spPr/>
        <p:txBody>
          <a:bodyPr>
            <a:noAutofit/>
          </a:bodyPr>
          <a:lstStyle/>
          <a:p>
            <a:r>
              <a:rPr lang="en-GB" sz="2800" dirty="0"/>
              <a:t>Be able to test and document computer games </a:t>
            </a:r>
          </a:p>
        </p:txBody>
      </p:sp>
      <p:sp>
        <p:nvSpPr>
          <p:cNvPr id="4" name="Round Same Side Corner Rectangle 3">
            <a:hlinkClick r:id="rId2" action="ppaction://hlinksldjump"/>
          </p:cNvPr>
          <p:cNvSpPr/>
          <p:nvPr/>
        </p:nvSpPr>
        <p:spPr>
          <a:xfrm>
            <a:off x="1547664" y="6551906"/>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5" name="Round Same Side Corner Rectangle 4">
            <a:hlinkClick r:id="rId3" action="ppaction://hlinksldjump"/>
          </p:cNvPr>
          <p:cNvSpPr/>
          <p:nvPr/>
        </p:nvSpPr>
        <p:spPr>
          <a:xfrm>
            <a:off x="2555776"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3419872" y="6549056"/>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76356" y="6549056"/>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428396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 action="ppaction://noaction"/>
          </p:cNvPr>
          <p:cNvSpPr/>
          <p:nvPr/>
        </p:nvSpPr>
        <p:spPr>
          <a:xfrm>
            <a:off x="478802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5292080"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796136"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6300192"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680424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730830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xmlns="" val="6480034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246043"/>
          </a:xfrm>
        </p:spPr>
        <p:txBody>
          <a:bodyPr>
            <a:noAutofit/>
          </a:bodyPr>
          <a:lstStyle/>
          <a:p>
            <a:r>
              <a:rPr lang="en-GB" sz="1300" dirty="0" smtClean="0"/>
              <a:t>Now the game is complete and in your eyes it is wonderful. But you do not want to put it out on the market without making sure that others feel the same and you do not want it to be seen as bugged. Bug crashes can cause a reputation for a company, it can cause product withdrawal, enforced delays, complaints from the users and suppliers etc. It is necessary to soak test the product now that it has been tweaked and tested during operation.</a:t>
            </a:r>
          </a:p>
          <a:p>
            <a:r>
              <a:rPr lang="en-GB" sz="1300" dirty="0" smtClean="0"/>
              <a:t>You will need to test a range of areas now that it complete, these need to be on multiple screens and levels to ensure consistency. This could include such things as the </a:t>
            </a:r>
            <a:r>
              <a:rPr lang="en-GB" sz="1300" dirty="0"/>
              <a:t>User Interface</a:t>
            </a:r>
            <a:r>
              <a:rPr lang="en-GB" sz="1300" dirty="0" smtClean="0"/>
              <a:t>, Success of Support, Navigation system, scoring, level difficulty, Collision prevention, quality of graphics and appropriateness of multimedia content. Anything that does not reach a standard should be repaired and evidenced.</a:t>
            </a:r>
          </a:p>
          <a:p>
            <a:r>
              <a:rPr lang="en-GB" sz="1300" b="1" dirty="0" smtClean="0"/>
              <a:t>P5.2 </a:t>
            </a:r>
            <a:r>
              <a:rPr lang="en-GB" sz="1300" b="1" dirty="0"/>
              <a:t>– Task </a:t>
            </a:r>
            <a:r>
              <a:rPr lang="en-GB" sz="1300" b="1" dirty="0" smtClean="0"/>
              <a:t>01 </a:t>
            </a:r>
            <a:r>
              <a:rPr lang="en-GB" sz="1300" b="1" dirty="0"/>
              <a:t>- </a:t>
            </a:r>
            <a:r>
              <a:rPr lang="en-GB" sz="1300" dirty="0"/>
              <a:t>Create a test strategy to test </a:t>
            </a:r>
            <a:r>
              <a:rPr lang="en-GB" sz="1300" dirty="0" smtClean="0"/>
              <a:t>for a range of post production tests and evidence debugging </a:t>
            </a:r>
            <a:r>
              <a:rPr lang="en-GB" sz="1300" dirty="0"/>
              <a:t>the </a:t>
            </a:r>
            <a:r>
              <a:rPr lang="en-GB" sz="1300" dirty="0" smtClean="0"/>
              <a:t>game.</a:t>
            </a:r>
            <a:endParaRPr lang="en-GB" sz="1300" dirty="0"/>
          </a:p>
          <a:p>
            <a:endParaRPr lang="en-GB" sz="1300" dirty="0" smtClean="0"/>
          </a:p>
          <a:p>
            <a:endParaRPr lang="en-GB" sz="1300" dirty="0"/>
          </a:p>
          <a:p>
            <a:endParaRPr lang="en-GB" sz="1300" dirty="0" smtClean="0"/>
          </a:p>
          <a:p>
            <a:endParaRPr lang="en-GB" sz="1300" dirty="0"/>
          </a:p>
          <a:p>
            <a:endParaRPr lang="en-GB" sz="1300" dirty="0" smtClean="0"/>
          </a:p>
          <a:p>
            <a:endParaRPr lang="en-GB" sz="1300" dirty="0" smtClean="0"/>
          </a:p>
          <a:p>
            <a:endParaRPr lang="en-GB" sz="1300" dirty="0"/>
          </a:p>
        </p:txBody>
      </p:sp>
      <p:sp>
        <p:nvSpPr>
          <p:cNvPr id="3" name="Title 2"/>
          <p:cNvSpPr>
            <a:spLocks noGrp="1"/>
          </p:cNvSpPr>
          <p:nvPr>
            <p:ph type="title"/>
          </p:nvPr>
        </p:nvSpPr>
        <p:spPr/>
        <p:txBody>
          <a:bodyPr>
            <a:normAutofit fontScale="90000"/>
          </a:bodyPr>
          <a:lstStyle/>
          <a:p>
            <a:r>
              <a:rPr lang="en-GB" dirty="0"/>
              <a:t>LO4 Be able to test and document computer games </a:t>
            </a:r>
            <a:r>
              <a:rPr lang="en-GB" dirty="0" smtClean="0"/>
              <a:t>– Post Testing</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xmlns="" val="3721813740"/>
              </p:ext>
            </p:extLst>
          </p:nvPr>
        </p:nvGraphicFramePr>
        <p:xfrm>
          <a:off x="179512" y="3951312"/>
          <a:ext cx="8784976" cy="2286000"/>
        </p:xfrm>
        <a:graphic>
          <a:graphicData uri="http://schemas.openxmlformats.org/drawingml/2006/table">
            <a:tbl>
              <a:tblPr firstRow="1" bandRow="1">
                <a:tableStyleId>{5C22544A-7EE6-4342-B048-85BDC9FD1C3A}</a:tableStyleId>
              </a:tblPr>
              <a:tblGrid>
                <a:gridCol w="1656184"/>
                <a:gridCol w="2376264"/>
                <a:gridCol w="2232248"/>
                <a:gridCol w="1440160"/>
                <a:gridCol w="1080120"/>
              </a:tblGrid>
              <a:tr h="226824">
                <a:tc>
                  <a:txBody>
                    <a:bodyPr/>
                    <a:lstStyle/>
                    <a:p>
                      <a:pPr algn="ctr"/>
                      <a:r>
                        <a:rPr lang="en-GB" sz="1200" dirty="0" smtClean="0"/>
                        <a:t>What Am I Testing</a:t>
                      </a:r>
                      <a:endParaRPr lang="en-GB" sz="1200" dirty="0"/>
                    </a:p>
                  </a:txBody>
                  <a:tcPr/>
                </a:tc>
                <a:tc>
                  <a:txBody>
                    <a:bodyPr/>
                    <a:lstStyle/>
                    <a:p>
                      <a:pPr algn="ctr"/>
                      <a:r>
                        <a:rPr lang="en-GB" sz="1200" dirty="0" smtClean="0"/>
                        <a:t>What Should Happen</a:t>
                      </a:r>
                      <a:endParaRPr lang="en-GB" sz="1200" dirty="0"/>
                    </a:p>
                  </a:txBody>
                  <a:tcPr/>
                </a:tc>
                <a:tc>
                  <a:txBody>
                    <a:bodyPr/>
                    <a:lstStyle/>
                    <a:p>
                      <a:pPr algn="ctr"/>
                      <a:r>
                        <a:rPr lang="en-GB" sz="1200" dirty="0" smtClean="0"/>
                        <a:t>What Did Happen</a:t>
                      </a:r>
                      <a:endParaRPr lang="en-GB" sz="1200" dirty="0"/>
                    </a:p>
                  </a:txBody>
                  <a:tcPr/>
                </a:tc>
                <a:tc>
                  <a:txBody>
                    <a:bodyPr/>
                    <a:lstStyle/>
                    <a:p>
                      <a:pPr algn="ctr"/>
                      <a:r>
                        <a:rPr lang="en-GB" sz="1200" dirty="0" smtClean="0"/>
                        <a:t>Steps To Correct</a:t>
                      </a:r>
                      <a:endParaRPr lang="en-GB" sz="1200" dirty="0"/>
                    </a:p>
                  </a:txBody>
                  <a:tcPr/>
                </a:tc>
                <a:tc>
                  <a:txBody>
                    <a:bodyPr/>
                    <a:lstStyle/>
                    <a:p>
                      <a:pPr algn="ctr"/>
                      <a:r>
                        <a:rPr lang="en-GB" sz="1200" dirty="0" smtClean="0"/>
                        <a:t>Evidence</a:t>
                      </a:r>
                      <a:endParaRPr lang="en-GB" sz="1200" dirty="0"/>
                    </a:p>
                  </a:txBody>
                  <a:tcPr/>
                </a:tc>
              </a:tr>
              <a:tr h="226824">
                <a:tc>
                  <a:txBody>
                    <a:bodyPr/>
                    <a:lstStyle/>
                    <a:p>
                      <a:pPr algn="ctr"/>
                      <a:r>
                        <a:rPr lang="en-GB" sz="1200" dirty="0" smtClean="0"/>
                        <a:t>I am testing that the scoring</a:t>
                      </a:r>
                      <a:r>
                        <a:rPr lang="en-GB" sz="1200" baseline="0" dirty="0" smtClean="0"/>
                        <a:t> of the levels transfers to the next level</a:t>
                      </a:r>
                      <a:endParaRPr lang="en-GB" sz="1200" dirty="0"/>
                    </a:p>
                  </a:txBody>
                  <a:tcPr/>
                </a:tc>
                <a:tc>
                  <a:txBody>
                    <a:bodyPr/>
                    <a:lstStyle/>
                    <a:p>
                      <a:pPr algn="ctr"/>
                      <a:r>
                        <a:rPr lang="en-GB" sz="1200" dirty="0" smtClean="0"/>
                        <a:t>When the user moves from one level</a:t>
                      </a:r>
                      <a:r>
                        <a:rPr lang="en-GB" sz="1200" baseline="0" dirty="0" smtClean="0"/>
                        <a:t> to the next, the scoring of the game should be redisplayed at the bottom of the screen.</a:t>
                      </a:r>
                      <a:endParaRPr lang="en-GB" sz="1200" dirty="0"/>
                    </a:p>
                  </a:txBody>
                  <a:tcPr/>
                </a:tc>
                <a:tc>
                  <a:txBody>
                    <a:bodyPr/>
                    <a:lstStyle/>
                    <a:p>
                      <a:pPr algn="ctr"/>
                      <a:r>
                        <a:rPr lang="en-GB" sz="1200" dirty="0" smtClean="0"/>
                        <a:t>When the user moved from one level</a:t>
                      </a:r>
                      <a:r>
                        <a:rPr lang="en-GB" sz="1200" baseline="0" dirty="0" smtClean="0"/>
                        <a:t> to the next, the scoring of the game redisplayed at the bottom of the screen.</a:t>
                      </a:r>
                      <a:endParaRPr lang="en-GB" sz="1200" dirty="0"/>
                    </a:p>
                  </a:txBody>
                  <a:tcPr/>
                </a:tc>
                <a:tc>
                  <a:txBody>
                    <a:bodyPr/>
                    <a:lstStyle/>
                    <a:p>
                      <a:pPr algn="ctr"/>
                      <a:r>
                        <a:rPr lang="en-GB" sz="1200" dirty="0" smtClean="0"/>
                        <a:t>None</a:t>
                      </a:r>
                      <a:endParaRPr lang="en-GB" sz="1200" dirty="0"/>
                    </a:p>
                  </a:txBody>
                  <a:tcPr/>
                </a:tc>
                <a:tc>
                  <a:txBody>
                    <a:bodyPr/>
                    <a:lstStyle/>
                    <a:p>
                      <a:pPr algn="ctr"/>
                      <a:r>
                        <a:rPr lang="en-GB" sz="1200" dirty="0" smtClean="0"/>
                        <a:t>See printscreen 1 and 2</a:t>
                      </a:r>
                      <a:endParaRPr lang="en-GB" sz="1200" dirty="0"/>
                    </a:p>
                  </a:txBody>
                  <a:tcPr/>
                </a:tc>
              </a:tr>
              <a:tr h="226824">
                <a:tc>
                  <a:txBody>
                    <a:bodyPr/>
                    <a:lstStyle/>
                    <a:p>
                      <a:pPr algn="ctr"/>
                      <a:r>
                        <a:rPr lang="en-GB" sz="1200" dirty="0" smtClean="0"/>
                        <a:t>I am testing that the scoring</a:t>
                      </a:r>
                      <a:r>
                        <a:rPr lang="en-GB" sz="1200" baseline="0" dirty="0" smtClean="0"/>
                        <a:t> of the levels resets itself at the start of each level.</a:t>
                      </a:r>
                      <a:endParaRPr lang="en-GB"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t>When the user moves from one level</a:t>
                      </a:r>
                      <a:r>
                        <a:rPr lang="en-GB" sz="1200" baseline="0" dirty="0" smtClean="0"/>
                        <a:t> to the next, the scoring of the game should be redisplayed at the bottom of the screen as a zero score.</a:t>
                      </a:r>
                      <a:endParaRPr lang="en-GB" sz="1200" dirty="0" smtClean="0"/>
                    </a:p>
                  </a:txBody>
                  <a:tcPr/>
                </a:tc>
                <a:tc>
                  <a:txBody>
                    <a:bodyPr/>
                    <a:lstStyle/>
                    <a:p>
                      <a:pPr algn="ctr"/>
                      <a:r>
                        <a:rPr lang="en-GB" sz="1200" dirty="0" smtClean="0"/>
                        <a:t>When the user moved from one level</a:t>
                      </a:r>
                      <a:r>
                        <a:rPr lang="en-GB" sz="1200" baseline="0" dirty="0" smtClean="0"/>
                        <a:t> to the next, the scoring of the game did not redisplay at the bottom of the screen as zero.</a:t>
                      </a:r>
                      <a:endParaRPr lang="en-GB" sz="1200" dirty="0"/>
                    </a:p>
                  </a:txBody>
                  <a:tcPr/>
                </a:tc>
                <a:tc>
                  <a:txBody>
                    <a:bodyPr/>
                    <a:lstStyle/>
                    <a:p>
                      <a:pPr algn="ctr"/>
                      <a:r>
                        <a:rPr lang="en-GB" sz="1200" dirty="0" smtClean="0"/>
                        <a:t>I will need to edit the program code to force</a:t>
                      </a:r>
                      <a:r>
                        <a:rPr lang="en-GB" sz="1200" baseline="0" dirty="0" smtClean="0"/>
                        <a:t> the scoreboard to reset to zero</a:t>
                      </a:r>
                      <a:endParaRPr lang="en-GB" sz="1200" dirty="0"/>
                    </a:p>
                  </a:txBody>
                  <a:tcPr/>
                </a:tc>
                <a:tc>
                  <a:txBody>
                    <a:bodyPr/>
                    <a:lstStyle/>
                    <a:p>
                      <a:pPr algn="ctr"/>
                      <a:r>
                        <a:rPr lang="en-GB" sz="1200" dirty="0" smtClean="0"/>
                        <a:t>See Printscreen 3, 4</a:t>
                      </a:r>
                      <a:r>
                        <a:rPr lang="en-GB" sz="1200" baseline="0" dirty="0" smtClean="0"/>
                        <a:t>, 5 and 6.</a:t>
                      </a:r>
                      <a:endParaRPr lang="en-GB" sz="1200" dirty="0"/>
                    </a:p>
                  </a:txBody>
                  <a:tcPr/>
                </a:tc>
              </a:tr>
            </a:tbl>
          </a:graphicData>
        </a:graphic>
      </p:graphicFrame>
      <p:sp>
        <p:nvSpPr>
          <p:cNvPr id="5" name="Round Same Side Corner Rectangle 4">
            <a:hlinkClick r:id="rId2" action="ppaction://hlinksldjump"/>
          </p:cNvPr>
          <p:cNvSpPr/>
          <p:nvPr/>
        </p:nvSpPr>
        <p:spPr>
          <a:xfrm>
            <a:off x="1547664" y="6551906"/>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2555776"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3419872"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7776356" y="6549056"/>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83968" y="6549056"/>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8802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292080"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2" name="Round Same Side Corner Rectangle 11">
            <a:hlinkClick r:id="rId7" action="ppaction://hlinksldjump"/>
          </p:cNvPr>
          <p:cNvSpPr/>
          <p:nvPr/>
        </p:nvSpPr>
        <p:spPr>
          <a:xfrm>
            <a:off x="5796136"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3" name="Round Same Side Corner Rectangle 12">
            <a:hlinkClick r:id="rId8" action="ppaction://hlinksldjump"/>
          </p:cNvPr>
          <p:cNvSpPr/>
          <p:nvPr/>
        </p:nvSpPr>
        <p:spPr>
          <a:xfrm>
            <a:off x="6300192"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4" name="Round Same Side Corner Rectangle 13">
            <a:hlinkClick r:id="rId9" action="ppaction://hlinksldjump"/>
          </p:cNvPr>
          <p:cNvSpPr/>
          <p:nvPr/>
        </p:nvSpPr>
        <p:spPr>
          <a:xfrm>
            <a:off x="680424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5" name="Round Same Side Corner Rectangle 14">
            <a:hlinkClick r:id="rId10" action="ppaction://hlinksldjump"/>
          </p:cNvPr>
          <p:cNvSpPr/>
          <p:nvPr/>
        </p:nvSpPr>
        <p:spPr>
          <a:xfrm>
            <a:off x="730830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xmlns="" val="15356051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indent="0">
              <a:buNone/>
            </a:pPr>
            <a:r>
              <a:rPr lang="en-GB" sz="2000" dirty="0" smtClean="0"/>
              <a:t>Research can be split into two distinct categories; primary and secondary.</a:t>
            </a:r>
          </a:p>
          <a:p>
            <a:r>
              <a:rPr lang="en-GB" sz="2000" b="1" dirty="0" smtClean="0"/>
              <a:t>Primary research</a:t>
            </a:r>
            <a:r>
              <a:rPr lang="en-GB" sz="2000" dirty="0" smtClean="0"/>
              <a:t> (field research) involves the collection of data that does not already exist. This can be achieved through numerous forms, including questionnaires and interviews.  There are many pitfalls for this type of research:</a:t>
            </a:r>
          </a:p>
          <a:p>
            <a:pPr lvl="1"/>
            <a:r>
              <a:rPr lang="en-GB" sz="2000" dirty="0" smtClean="0"/>
              <a:t>Could be very expensive because many people need to be contacted. </a:t>
            </a:r>
          </a:p>
          <a:p>
            <a:pPr lvl="1"/>
            <a:r>
              <a:rPr lang="en-GB" sz="2000" dirty="0" smtClean="0"/>
              <a:t>Take a long time and be out of date when the research is complete.</a:t>
            </a:r>
          </a:p>
          <a:p>
            <a:pPr lvl="1"/>
            <a:r>
              <a:rPr lang="en-GB" sz="2000" dirty="0" smtClean="0"/>
              <a:t>People may not reply if emails or letters used. </a:t>
            </a:r>
          </a:p>
          <a:p>
            <a:pPr lvl="1"/>
            <a:endParaRPr lang="en-GB" sz="2000" dirty="0" smtClean="0"/>
          </a:p>
          <a:p>
            <a:r>
              <a:rPr lang="en-GB" sz="2000" b="1" dirty="0" smtClean="0"/>
              <a:t>Secondary research</a:t>
            </a:r>
            <a:r>
              <a:rPr lang="en-GB" sz="2000" dirty="0" smtClean="0"/>
              <a:t> (desk research) involves the summary or collation of existing research rather than primary research, where data is collected from, for example, research subjects or experiments.  Basically using someone else’s primary research to aid your own research problem.</a:t>
            </a:r>
          </a:p>
        </p:txBody>
      </p:sp>
      <p:sp>
        <p:nvSpPr>
          <p:cNvPr id="3" name="Title 2"/>
          <p:cNvSpPr>
            <a:spLocks noGrp="1"/>
          </p:cNvSpPr>
          <p:nvPr>
            <p:ph type="title"/>
          </p:nvPr>
        </p:nvSpPr>
        <p:spPr>
          <a:xfrm>
            <a:off x="251520" y="384144"/>
            <a:ext cx="8229600" cy="524576"/>
          </a:xfrm>
        </p:spPr>
        <p:txBody>
          <a:bodyPr>
            <a:noAutofit/>
          </a:bodyPr>
          <a:lstStyle/>
          <a:p>
            <a:r>
              <a:rPr lang="en-GB" sz="3200" dirty="0"/>
              <a:t>LO4 Be able to test and document computer games – Seeking Feedback</a:t>
            </a:r>
          </a:p>
        </p:txBody>
      </p:sp>
      <p:sp>
        <p:nvSpPr>
          <p:cNvPr id="4" name="Round Same Side Corner Rectangle 3">
            <a:hlinkClick r:id="rId2" action="ppaction://hlinksldjump"/>
          </p:cNvPr>
          <p:cNvSpPr/>
          <p:nvPr/>
        </p:nvSpPr>
        <p:spPr>
          <a:xfrm>
            <a:off x="1547664" y="6551906"/>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5" name="Round Same Side Corner Rectangle 4">
            <a:hlinkClick r:id="rId3" action="ppaction://hlinksldjump"/>
          </p:cNvPr>
          <p:cNvSpPr/>
          <p:nvPr/>
        </p:nvSpPr>
        <p:spPr>
          <a:xfrm>
            <a:off x="2555776"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3419872"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76356" y="6549056"/>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428396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 action="ppaction://noaction"/>
          </p:cNvPr>
          <p:cNvSpPr/>
          <p:nvPr/>
        </p:nvSpPr>
        <p:spPr>
          <a:xfrm>
            <a:off x="4788024" y="6549056"/>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5292080"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796136"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6300192"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680424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730830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xmlns="" val="384614684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268760"/>
            <a:ext cx="8712968" cy="4569182"/>
          </a:xfrm>
        </p:spPr>
        <p:txBody>
          <a:bodyPr>
            <a:normAutofit/>
          </a:bodyPr>
          <a:lstStyle/>
          <a:p>
            <a:pPr marL="365125" indent="-365125">
              <a:buNone/>
            </a:pPr>
            <a:r>
              <a:rPr lang="en-US" sz="2000" b="1" u="sng" dirty="0" smtClean="0"/>
              <a:t>Questionnaires</a:t>
            </a:r>
            <a:endParaRPr lang="en-GB" sz="2000" dirty="0" smtClean="0"/>
          </a:p>
          <a:p>
            <a:pPr marL="0" indent="0">
              <a:buNone/>
            </a:pPr>
            <a:r>
              <a:rPr lang="en-GB" sz="1400" dirty="0" smtClean="0"/>
              <a:t>Questionnaires are structured data collection methods allowing the respondent an opportunity to express their opinions through a series of questions. Questionnaires </a:t>
            </a:r>
            <a:r>
              <a:rPr lang="en-US" sz="1400" dirty="0" smtClean="0"/>
              <a:t>are a popular means of collecting data, but are difficult to design and often require many rewrites before an acceptable questionnaire is produced.</a:t>
            </a:r>
            <a:endParaRPr lang="en-GB" sz="1400" dirty="0" smtClean="0"/>
          </a:p>
          <a:p>
            <a:endParaRPr lang="en-GB" sz="2000" dirty="0"/>
          </a:p>
        </p:txBody>
      </p:sp>
      <p:sp>
        <p:nvSpPr>
          <p:cNvPr id="3" name="Title 2"/>
          <p:cNvSpPr>
            <a:spLocks noGrp="1"/>
          </p:cNvSpPr>
          <p:nvPr>
            <p:ph type="title"/>
          </p:nvPr>
        </p:nvSpPr>
        <p:spPr>
          <a:xfrm>
            <a:off x="323528" y="404664"/>
            <a:ext cx="8229600" cy="452568"/>
          </a:xfrm>
        </p:spPr>
        <p:txBody>
          <a:bodyPr>
            <a:noAutofit/>
          </a:bodyPr>
          <a:lstStyle/>
          <a:p>
            <a:r>
              <a:rPr lang="en-GB" sz="3200" dirty="0"/>
              <a:t>LO4 Be able to test and document computer games – Seeking Feedback</a:t>
            </a:r>
          </a:p>
        </p:txBody>
      </p:sp>
      <p:graphicFrame>
        <p:nvGraphicFramePr>
          <p:cNvPr id="4" name="Table 3"/>
          <p:cNvGraphicFramePr>
            <a:graphicFrameLocks noGrp="1"/>
          </p:cNvGraphicFramePr>
          <p:nvPr>
            <p:extLst>
              <p:ext uri="{D42A27DB-BD31-4B8C-83A1-F6EECF244321}">
                <p14:modId xmlns:p14="http://schemas.microsoft.com/office/powerpoint/2010/main" xmlns="" val="904413644"/>
              </p:ext>
            </p:extLst>
          </p:nvPr>
        </p:nvGraphicFramePr>
        <p:xfrm>
          <a:off x="179512" y="2715984"/>
          <a:ext cx="8640960" cy="3449320"/>
        </p:xfrm>
        <a:graphic>
          <a:graphicData uri="http://schemas.openxmlformats.org/drawingml/2006/table">
            <a:tbl>
              <a:tblPr firstRow="1" bandRow="1">
                <a:tableStyleId>{5C22544A-7EE6-4342-B048-85BDC9FD1C3A}</a:tableStyleId>
              </a:tblPr>
              <a:tblGrid>
                <a:gridCol w="3384376"/>
                <a:gridCol w="5256584"/>
              </a:tblGrid>
              <a:tr h="370840">
                <a:tc>
                  <a:txBody>
                    <a:bodyPr/>
                    <a:lstStyle/>
                    <a:p>
                      <a:pPr algn="ctr"/>
                      <a:r>
                        <a:rPr lang="en-GB" sz="1600" dirty="0" smtClean="0">
                          <a:solidFill>
                            <a:schemeClr val="tx1"/>
                          </a:solidFill>
                          <a:latin typeface="Calibri" pitchFamily="34" charset="0"/>
                          <a:cs typeface="Calibri" pitchFamily="34" charset="0"/>
                        </a:rPr>
                        <a:t>Advantages</a:t>
                      </a:r>
                      <a:endParaRPr lang="en-GB" sz="1600" dirty="0">
                        <a:solidFill>
                          <a:schemeClr val="tx1"/>
                        </a:solidFill>
                        <a:latin typeface="Calibri" pitchFamily="34" charset="0"/>
                        <a:cs typeface="Calibri" pitchFamily="34" charset="0"/>
                      </a:endParaRPr>
                    </a:p>
                  </a:txBody>
                  <a:tcPr/>
                </a:tc>
                <a:tc>
                  <a:txBody>
                    <a:bodyPr/>
                    <a:lstStyle/>
                    <a:p>
                      <a:pPr algn="ctr"/>
                      <a:r>
                        <a:rPr lang="en-GB" sz="1600" dirty="0" smtClean="0">
                          <a:solidFill>
                            <a:schemeClr val="tx1"/>
                          </a:solidFill>
                          <a:latin typeface="Calibri" pitchFamily="34" charset="0"/>
                          <a:cs typeface="Calibri" pitchFamily="34" charset="0"/>
                        </a:rPr>
                        <a:t>Disadvantages</a:t>
                      </a:r>
                      <a:endParaRPr lang="en-GB" sz="1600" dirty="0">
                        <a:solidFill>
                          <a:schemeClr val="tx1"/>
                        </a:solidFill>
                        <a:latin typeface="Calibri" pitchFamily="34" charset="0"/>
                        <a:cs typeface="Calibri" pitchFamily="34" charset="0"/>
                      </a:endParaRPr>
                    </a:p>
                  </a:txBody>
                  <a:tcPr/>
                </a:tc>
              </a:tr>
              <a:tr h="370840">
                <a:tc>
                  <a:txBody>
                    <a:bodyPr/>
                    <a:lstStyle/>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Can be used as a method in its own right or as a basis for interviewing or a telephone survey.</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Can be posted, e-mailed or faxed.</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Can cover a large number of people.</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Wide geographic coverage.</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Relatively cheap.</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No prior arrangements are needed.</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Avoids embarrassment on the part of the respondent.</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Respondent can consider responses.</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Possible anonymity of respondent.</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No interviewer bias. </a:t>
                      </a:r>
                      <a:endParaRPr kumimoji="0" lang="en-GB" sz="1400" kern="1200" dirty="0" smtClean="0">
                        <a:solidFill>
                          <a:schemeClr val="tx1"/>
                        </a:solidFill>
                        <a:latin typeface="Calibri" pitchFamily="34" charset="0"/>
                        <a:ea typeface="+mn-ea"/>
                        <a:cs typeface="Calibri" pitchFamily="34" charset="0"/>
                      </a:endParaRPr>
                    </a:p>
                  </a:txBody>
                  <a:tcPr/>
                </a:tc>
                <a:tc>
                  <a:txBody>
                    <a:bodyPr/>
                    <a:lstStyle/>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Design problems.</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Questions have to be relatively simple.</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Historically low response rate (although inducements may help).</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Time delay whilst waiting for returned responses.</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Require a return deadline.</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Several reminders may be required.</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Assumes no literacy problems.</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No control over who completes it.</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Not possible to give assistance if required.</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Problems with incomplete questionnaires.</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Replies not spontaneous and independent of each other.</a:t>
                      </a:r>
                      <a:endParaRPr kumimoji="0" lang="en-GB" sz="14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400" kern="1200" dirty="0" smtClean="0">
                          <a:solidFill>
                            <a:schemeClr val="tx1"/>
                          </a:solidFill>
                          <a:latin typeface="Calibri" pitchFamily="34" charset="0"/>
                          <a:ea typeface="+mn-ea"/>
                          <a:cs typeface="Calibri" pitchFamily="34" charset="0"/>
                        </a:rPr>
                        <a:t>Respondent can read all questions beforehand and then decide whether to complete or not. For example, perhaps because it is too long, too complex, uninteresting, or too personal. </a:t>
                      </a:r>
                      <a:endParaRPr kumimoji="0" lang="en-GB" sz="1400" kern="1200" dirty="0" smtClean="0">
                        <a:solidFill>
                          <a:schemeClr val="tx1"/>
                        </a:solidFill>
                        <a:latin typeface="Calibri" pitchFamily="34" charset="0"/>
                        <a:ea typeface="+mn-ea"/>
                        <a:cs typeface="Calibri" pitchFamily="34" charset="0"/>
                      </a:endParaRPr>
                    </a:p>
                  </a:txBody>
                  <a:tcPr/>
                </a:tc>
              </a:tr>
            </a:tbl>
          </a:graphicData>
        </a:graphic>
      </p:graphicFrame>
      <p:sp>
        <p:nvSpPr>
          <p:cNvPr id="5" name="Round Same Side Corner Rectangle 4">
            <a:hlinkClick r:id="rId2" action="ppaction://hlinksldjump"/>
          </p:cNvPr>
          <p:cNvSpPr/>
          <p:nvPr/>
        </p:nvSpPr>
        <p:spPr>
          <a:xfrm>
            <a:off x="1547664" y="6551906"/>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2555776"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3419872"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7776356" y="6549056"/>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8396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88024" y="6549056"/>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292080"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2" name="Round Same Side Corner Rectangle 11">
            <a:hlinkClick r:id="rId7" action="ppaction://hlinksldjump"/>
          </p:cNvPr>
          <p:cNvSpPr/>
          <p:nvPr/>
        </p:nvSpPr>
        <p:spPr>
          <a:xfrm>
            <a:off x="5796136"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3" name="Round Same Side Corner Rectangle 12">
            <a:hlinkClick r:id="rId8" action="ppaction://hlinksldjump"/>
          </p:cNvPr>
          <p:cNvSpPr/>
          <p:nvPr/>
        </p:nvSpPr>
        <p:spPr>
          <a:xfrm>
            <a:off x="6300192"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4" name="Round Same Side Corner Rectangle 13">
            <a:hlinkClick r:id="rId9" action="ppaction://hlinksldjump"/>
          </p:cNvPr>
          <p:cNvSpPr/>
          <p:nvPr/>
        </p:nvSpPr>
        <p:spPr>
          <a:xfrm>
            <a:off x="680424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5" name="Round Same Side Corner Rectangle 14">
            <a:hlinkClick r:id="rId10" action="ppaction://hlinksldjump"/>
          </p:cNvPr>
          <p:cNvSpPr/>
          <p:nvPr/>
        </p:nvSpPr>
        <p:spPr>
          <a:xfrm>
            <a:off x="730830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xmlns="" val="230651525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196752"/>
            <a:ext cx="8568952" cy="4641190"/>
          </a:xfrm>
        </p:spPr>
        <p:txBody>
          <a:bodyPr>
            <a:noAutofit/>
          </a:bodyPr>
          <a:lstStyle/>
          <a:p>
            <a:pPr marL="0" indent="0">
              <a:buNone/>
            </a:pPr>
            <a:r>
              <a:rPr lang="en-GB" sz="2000" b="1" dirty="0" smtClean="0"/>
              <a:t>Data logging</a:t>
            </a:r>
            <a:endParaRPr lang="en-GB" sz="2000" dirty="0" smtClean="0"/>
          </a:p>
          <a:p>
            <a:r>
              <a:rPr lang="en-GB" sz="2000" dirty="0" smtClean="0"/>
              <a:t>Data logging is the capturing of quantitative information which sometimes involves the use of automated tools.  It is usually as simple as a count of an occurrence over a time frame, although other variables can be used such as speed, time or weight.</a:t>
            </a:r>
          </a:p>
          <a:p>
            <a:r>
              <a:rPr lang="en-GB" sz="2000" dirty="0" smtClean="0"/>
              <a:t>Examples of data logging may include the frequency of cars along a section of road, the number of people entering a shop during a time frame or the speed at which a number of people complete a test.</a:t>
            </a:r>
          </a:p>
          <a:p>
            <a:r>
              <a:rPr lang="en-GB" sz="2000" dirty="0" smtClean="0"/>
              <a:t>Anything that can be measured and captured can be data logged as long as opinion is not needed – this is why automation is sometimes used in the collection of this information.</a:t>
            </a:r>
          </a:p>
          <a:p>
            <a:pPr marL="0" indent="0">
              <a:buNone/>
            </a:pPr>
            <a:r>
              <a:rPr lang="en-GB" sz="2000" dirty="0" smtClean="0"/>
              <a:t>Research can consist of more than one technique and it is not unusually to perform a questionnaire and a short interview.  Using a variety of relevant techniques can allow a greater breadth of data which in turn can lead to more accurate conclusions.</a:t>
            </a:r>
          </a:p>
          <a:p>
            <a:endParaRPr lang="en-GB" sz="2000" dirty="0"/>
          </a:p>
        </p:txBody>
      </p:sp>
      <p:sp>
        <p:nvSpPr>
          <p:cNvPr id="3" name="Title 2"/>
          <p:cNvSpPr>
            <a:spLocks noGrp="1"/>
          </p:cNvSpPr>
          <p:nvPr>
            <p:ph type="title"/>
          </p:nvPr>
        </p:nvSpPr>
        <p:spPr>
          <a:xfrm>
            <a:off x="323528" y="404664"/>
            <a:ext cx="8229600" cy="452568"/>
          </a:xfrm>
        </p:spPr>
        <p:txBody>
          <a:bodyPr>
            <a:noAutofit/>
          </a:bodyPr>
          <a:lstStyle/>
          <a:p>
            <a:r>
              <a:rPr lang="en-GB" sz="3200" dirty="0"/>
              <a:t>LO4 Be able to test and document computer games – Seeking Feedback</a:t>
            </a:r>
          </a:p>
        </p:txBody>
      </p:sp>
      <p:sp>
        <p:nvSpPr>
          <p:cNvPr id="4" name="Round Same Side Corner Rectangle 3">
            <a:hlinkClick r:id="rId2" action="ppaction://hlinksldjump"/>
          </p:cNvPr>
          <p:cNvSpPr/>
          <p:nvPr/>
        </p:nvSpPr>
        <p:spPr>
          <a:xfrm>
            <a:off x="1547664" y="6551906"/>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5" name="Round Same Side Corner Rectangle 4">
            <a:hlinkClick r:id="rId3" action="ppaction://hlinksldjump"/>
          </p:cNvPr>
          <p:cNvSpPr/>
          <p:nvPr/>
        </p:nvSpPr>
        <p:spPr>
          <a:xfrm>
            <a:off x="2555776"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3419872"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76356" y="6549056"/>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428396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 action="ppaction://noaction"/>
          </p:cNvPr>
          <p:cNvSpPr/>
          <p:nvPr/>
        </p:nvSpPr>
        <p:spPr>
          <a:xfrm>
            <a:off x="4788024" y="6549056"/>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5292080"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796136"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6300192"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680424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730830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xmlns="" val="214782450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GB" sz="1800" b="1" dirty="0" smtClean="0"/>
              <a:t>Interview</a:t>
            </a:r>
            <a:endParaRPr lang="en-GB" sz="1800" dirty="0" smtClean="0"/>
          </a:p>
          <a:p>
            <a:r>
              <a:rPr lang="en-GB" sz="1800" dirty="0" smtClean="0"/>
              <a:t>Interviews are loosely structured data collecting techniques with the ability to alter according to the answer.  This allows a probing and through examination of the subject and their opinions.</a:t>
            </a:r>
          </a:p>
          <a:p>
            <a:r>
              <a:rPr lang="en-GB" sz="1800" dirty="0" smtClean="0"/>
              <a:t>Interviews when performed well can generate a wealth of information but this can lead to information overload and difficulties in analysis.  They are also time consuming and could be open to bias due to leading questions.</a:t>
            </a:r>
          </a:p>
          <a:p>
            <a:r>
              <a:rPr lang="en-GB" sz="1800" dirty="0" smtClean="0"/>
              <a:t>Good interviewers follow brief prompts and allow the respondent to answer the questions then use probing to gather the important information.</a:t>
            </a:r>
          </a:p>
          <a:p>
            <a:r>
              <a:rPr lang="en-GB" sz="1800" b="1" dirty="0" smtClean="0"/>
              <a:t>M4.1 </a:t>
            </a:r>
            <a:r>
              <a:rPr lang="en-GB" sz="1800" b="1" dirty="0"/>
              <a:t>- Task 02 - </a:t>
            </a:r>
            <a:r>
              <a:rPr lang="en-GB" sz="1800" dirty="0"/>
              <a:t>Explain </a:t>
            </a:r>
            <a:r>
              <a:rPr lang="en-GB" sz="1800" dirty="0" smtClean="0"/>
              <a:t>the different considerations and methods of collecting feedback and how </a:t>
            </a:r>
            <a:r>
              <a:rPr lang="en-GB" sz="1800" dirty="0"/>
              <a:t>you are going to collect your data. Justify the reasons you have chosen to use this method</a:t>
            </a:r>
            <a:r>
              <a:rPr lang="en-GB" sz="1800" dirty="0" smtClean="0"/>
              <a:t>.</a:t>
            </a:r>
            <a:endParaRPr lang="en-GB" sz="1800" dirty="0"/>
          </a:p>
        </p:txBody>
      </p:sp>
      <p:sp>
        <p:nvSpPr>
          <p:cNvPr id="3" name="Title 2"/>
          <p:cNvSpPr>
            <a:spLocks noGrp="1"/>
          </p:cNvSpPr>
          <p:nvPr>
            <p:ph type="title"/>
          </p:nvPr>
        </p:nvSpPr>
        <p:spPr>
          <a:xfrm>
            <a:off x="323528" y="404664"/>
            <a:ext cx="8229600" cy="452568"/>
          </a:xfrm>
        </p:spPr>
        <p:txBody>
          <a:bodyPr>
            <a:noAutofit/>
          </a:bodyPr>
          <a:lstStyle/>
          <a:p>
            <a:r>
              <a:rPr lang="en-GB" sz="3200" dirty="0"/>
              <a:t>LO4 Be able to test and document computer games – Seeking Feedback</a:t>
            </a:r>
          </a:p>
        </p:txBody>
      </p:sp>
      <p:graphicFrame>
        <p:nvGraphicFramePr>
          <p:cNvPr id="14" name="Table 13"/>
          <p:cNvGraphicFramePr>
            <a:graphicFrameLocks noGrp="1"/>
          </p:cNvGraphicFramePr>
          <p:nvPr>
            <p:extLst>
              <p:ext uri="{D42A27DB-BD31-4B8C-83A1-F6EECF244321}">
                <p14:modId xmlns:p14="http://schemas.microsoft.com/office/powerpoint/2010/main" xmlns="" val="1562891560"/>
              </p:ext>
            </p:extLst>
          </p:nvPr>
        </p:nvGraphicFramePr>
        <p:xfrm>
          <a:off x="395536" y="5567640"/>
          <a:ext cx="8496944" cy="741680"/>
        </p:xfrm>
        <a:graphic>
          <a:graphicData uri="http://schemas.openxmlformats.org/drawingml/2006/table">
            <a:tbl>
              <a:tblPr firstRow="1" bandRow="1">
                <a:tableStyleId>{5C22544A-7EE6-4342-B048-85BDC9FD1C3A}</a:tableStyleId>
              </a:tblPr>
              <a:tblGrid>
                <a:gridCol w="2832315"/>
                <a:gridCol w="1416157"/>
                <a:gridCol w="1416157"/>
                <a:gridCol w="2832315"/>
              </a:tblGrid>
              <a:tr h="370840">
                <a:tc gridSpan="2">
                  <a:txBody>
                    <a:bodyPr/>
                    <a:lstStyle/>
                    <a:p>
                      <a:pPr algn="ctr"/>
                      <a:r>
                        <a:rPr lang="en-GB" b="1" dirty="0" smtClean="0">
                          <a:solidFill>
                            <a:schemeClr val="tx1">
                              <a:lumMod val="75000"/>
                              <a:lumOff val="25000"/>
                            </a:schemeClr>
                          </a:solidFill>
                          <a:latin typeface="Calibri" pitchFamily="34" charset="0"/>
                          <a:cs typeface="Calibri" pitchFamily="34" charset="0"/>
                        </a:rPr>
                        <a:t>Primary Research</a:t>
                      </a:r>
                      <a:endParaRPr lang="en-GB" b="1" dirty="0">
                        <a:solidFill>
                          <a:schemeClr val="tx1">
                            <a:lumMod val="75000"/>
                            <a:lumOff val="25000"/>
                          </a:schemeClr>
                        </a:solidFill>
                        <a:latin typeface="Calibri" pitchFamily="34" charset="0"/>
                        <a:cs typeface="Calibri" pitchFamily="34" charset="0"/>
                      </a:endParaRPr>
                    </a:p>
                  </a:txBody>
                  <a:tcPr/>
                </a:tc>
                <a:tc hMerge="1">
                  <a:txBody>
                    <a:bodyPr/>
                    <a:lstStyle/>
                    <a:p>
                      <a:pPr algn="ctr"/>
                      <a:endParaRPr lang="en-GB" dirty="0">
                        <a:solidFill>
                          <a:schemeClr val="tx1"/>
                        </a:solidFill>
                        <a:latin typeface="Calibri" pitchFamily="34" charset="0"/>
                        <a:cs typeface="Calibri" pitchFamily="34" charset="0"/>
                      </a:endParaRPr>
                    </a:p>
                  </a:txBody>
                  <a:tcPr/>
                </a:tc>
                <a:tc gridSpan="2">
                  <a:txBody>
                    <a:bodyPr/>
                    <a:lstStyle/>
                    <a:p>
                      <a:pPr algn="ctr"/>
                      <a:r>
                        <a:rPr lang="en-GB" b="1" dirty="0" smtClean="0">
                          <a:solidFill>
                            <a:schemeClr val="tx1">
                              <a:lumMod val="75000"/>
                              <a:lumOff val="25000"/>
                            </a:schemeClr>
                          </a:solidFill>
                          <a:latin typeface="Calibri" pitchFamily="34" charset="0"/>
                          <a:cs typeface="Calibri" pitchFamily="34" charset="0"/>
                        </a:rPr>
                        <a:t>Secondary Research</a:t>
                      </a:r>
                      <a:endParaRPr lang="en-GB" b="1" dirty="0">
                        <a:solidFill>
                          <a:schemeClr val="tx1">
                            <a:lumMod val="75000"/>
                            <a:lumOff val="25000"/>
                          </a:schemeClr>
                        </a:solidFill>
                        <a:latin typeface="Calibri" pitchFamily="34" charset="0"/>
                        <a:cs typeface="Calibri" pitchFamily="34" charset="0"/>
                      </a:endParaRPr>
                    </a:p>
                  </a:txBody>
                  <a:tcPr/>
                </a:tc>
                <a:tc hMerge="1">
                  <a:txBody>
                    <a:bodyPr/>
                    <a:lstStyle/>
                    <a:p>
                      <a:pPr algn="ctr"/>
                      <a:endParaRPr lang="en-GB" dirty="0">
                        <a:solidFill>
                          <a:schemeClr val="tx1"/>
                        </a:solidFill>
                        <a:latin typeface="Calibri" pitchFamily="34" charset="0"/>
                        <a:cs typeface="Calibri" pitchFamily="34" charset="0"/>
                      </a:endParaRPr>
                    </a:p>
                  </a:txBody>
                  <a:tcPr/>
                </a:tc>
              </a:tr>
              <a:tr h="370840">
                <a:tc>
                  <a:txBody>
                    <a:bodyPr/>
                    <a:lstStyle/>
                    <a:p>
                      <a:pPr algn="ctr"/>
                      <a:r>
                        <a:rPr lang="en-GB" b="1" dirty="0" smtClean="0">
                          <a:solidFill>
                            <a:schemeClr val="tx1">
                              <a:lumMod val="75000"/>
                              <a:lumOff val="25000"/>
                            </a:schemeClr>
                          </a:solidFill>
                          <a:latin typeface="Calibri" pitchFamily="34" charset="0"/>
                          <a:cs typeface="Calibri" pitchFamily="34" charset="0"/>
                        </a:rPr>
                        <a:t>Data Logging</a:t>
                      </a:r>
                      <a:endParaRPr lang="en-GB" b="1" dirty="0">
                        <a:solidFill>
                          <a:schemeClr val="tx1">
                            <a:lumMod val="75000"/>
                            <a:lumOff val="25000"/>
                          </a:schemeClr>
                        </a:solidFill>
                        <a:latin typeface="Calibri" pitchFamily="34" charset="0"/>
                        <a:cs typeface="Calibri" pitchFamily="34" charset="0"/>
                      </a:endParaRPr>
                    </a:p>
                  </a:txBody>
                  <a:tcPr/>
                </a:tc>
                <a:tc gridSpan="2">
                  <a:txBody>
                    <a:bodyPr/>
                    <a:lstStyle/>
                    <a:p>
                      <a:pPr algn="ctr"/>
                      <a:r>
                        <a:rPr lang="en-GB" b="1" dirty="0" smtClean="0">
                          <a:solidFill>
                            <a:schemeClr val="tx1">
                              <a:lumMod val="75000"/>
                              <a:lumOff val="25000"/>
                            </a:schemeClr>
                          </a:solidFill>
                          <a:latin typeface="Calibri" pitchFamily="34" charset="0"/>
                          <a:cs typeface="Calibri" pitchFamily="34" charset="0"/>
                        </a:rPr>
                        <a:t>Questionnaire</a:t>
                      </a:r>
                      <a:endParaRPr lang="en-GB" b="1" dirty="0">
                        <a:solidFill>
                          <a:schemeClr val="tx1">
                            <a:lumMod val="75000"/>
                            <a:lumOff val="25000"/>
                          </a:schemeClr>
                        </a:solidFill>
                        <a:latin typeface="Calibri" pitchFamily="34" charset="0"/>
                        <a:cs typeface="Calibri" pitchFamily="34" charset="0"/>
                      </a:endParaRPr>
                    </a:p>
                  </a:txBody>
                  <a:tcPr/>
                </a:tc>
                <a:tc hMerge="1">
                  <a:txBody>
                    <a:bodyPr/>
                    <a:lstStyle/>
                    <a:p>
                      <a:endParaRPr lang="en-GB"/>
                    </a:p>
                  </a:txBody>
                  <a:tcPr/>
                </a:tc>
                <a:tc>
                  <a:txBody>
                    <a:bodyPr/>
                    <a:lstStyle/>
                    <a:p>
                      <a:pPr algn="ctr"/>
                      <a:r>
                        <a:rPr lang="en-GB" b="1" dirty="0" smtClean="0">
                          <a:solidFill>
                            <a:schemeClr val="tx1">
                              <a:lumMod val="75000"/>
                              <a:lumOff val="25000"/>
                            </a:schemeClr>
                          </a:solidFill>
                          <a:latin typeface="Calibri" pitchFamily="34" charset="0"/>
                          <a:cs typeface="Calibri" pitchFamily="34" charset="0"/>
                        </a:rPr>
                        <a:t>Interview</a:t>
                      </a:r>
                      <a:endParaRPr lang="en-GB" b="1" dirty="0">
                        <a:solidFill>
                          <a:schemeClr val="tx1">
                            <a:lumMod val="75000"/>
                            <a:lumOff val="25000"/>
                          </a:schemeClr>
                        </a:solidFill>
                        <a:latin typeface="Calibri" pitchFamily="34" charset="0"/>
                        <a:cs typeface="Calibri" pitchFamily="34" charset="0"/>
                      </a:endParaRPr>
                    </a:p>
                  </a:txBody>
                  <a:tcPr/>
                </a:tc>
              </a:tr>
            </a:tbl>
          </a:graphicData>
        </a:graphic>
      </p:graphicFrame>
      <p:sp>
        <p:nvSpPr>
          <p:cNvPr id="5" name="Round Same Side Corner Rectangle 4">
            <a:hlinkClick r:id="rId2" action="ppaction://hlinksldjump"/>
          </p:cNvPr>
          <p:cNvSpPr/>
          <p:nvPr/>
        </p:nvSpPr>
        <p:spPr>
          <a:xfrm>
            <a:off x="1547664" y="6551906"/>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2555776"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3419872" y="6549056"/>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7776356" y="6549056"/>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8396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88024" y="6549056"/>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292080"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2" name="Round Same Side Corner Rectangle 11">
            <a:hlinkClick r:id="rId7" action="ppaction://hlinksldjump"/>
          </p:cNvPr>
          <p:cNvSpPr/>
          <p:nvPr/>
        </p:nvSpPr>
        <p:spPr>
          <a:xfrm>
            <a:off x="5796136"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3" name="Round Same Side Corner Rectangle 12">
            <a:hlinkClick r:id="rId8" action="ppaction://hlinksldjump"/>
          </p:cNvPr>
          <p:cNvSpPr/>
          <p:nvPr/>
        </p:nvSpPr>
        <p:spPr>
          <a:xfrm>
            <a:off x="6300192"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5" name="Round Same Side Corner Rectangle 14">
            <a:hlinkClick r:id="rId9" action="ppaction://hlinksldjump"/>
          </p:cNvPr>
          <p:cNvSpPr/>
          <p:nvPr/>
        </p:nvSpPr>
        <p:spPr>
          <a:xfrm>
            <a:off x="6804248"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6" name="Round Same Side Corner Rectangle 15">
            <a:hlinkClick r:id="rId10" action="ppaction://hlinksldjump"/>
          </p:cNvPr>
          <p:cNvSpPr/>
          <p:nvPr/>
        </p:nvSpPr>
        <p:spPr>
          <a:xfrm>
            <a:off x="7308304" y="6549056"/>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xmlns="" val="2612447246"/>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2665</TotalTime>
  <Words>3193</Words>
  <Application>Microsoft Office PowerPoint</Application>
  <PresentationFormat>On-screen Show (4:3)</PresentationFormat>
  <Paragraphs>338</Paragraphs>
  <Slides>17</Slides>
  <Notes>1</Notes>
  <HiddenSlides>5</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Concourse</vt:lpstr>
      <vt:lpstr>Unit 10</vt:lpstr>
      <vt:lpstr>Assessment Criteria P5, M4, D2, P6 and P7</vt:lpstr>
      <vt:lpstr>Assessment Criteria P5, M4, D2, P6 and P7</vt:lpstr>
      <vt:lpstr>Be able to test and document computer games </vt:lpstr>
      <vt:lpstr>LO4 Be able to test and document computer games – Post Testing</vt:lpstr>
      <vt:lpstr>LO4 Be able to test and document computer games – Seeking Feedback</vt:lpstr>
      <vt:lpstr>LO4 Be able to test and document computer games – Seeking Feedback</vt:lpstr>
      <vt:lpstr>LO4 Be able to test and document computer games – Seeking Feedback</vt:lpstr>
      <vt:lpstr>LO4 Be able to test and document computer games – Seeking Feedback</vt:lpstr>
      <vt:lpstr>LO4 Be able to test and document computer games – Seeking Feedback</vt:lpstr>
      <vt:lpstr>LO4 Be able to test and document computer games – Seeking Feedback</vt:lpstr>
      <vt:lpstr>LO4 Be able to test and document computer games – Seeking Feedback</vt:lpstr>
      <vt:lpstr>LO4 Be able to test and document computer games – User Guide</vt:lpstr>
      <vt:lpstr>LO4 Be able to test and document computer games – User Guide</vt:lpstr>
      <vt:lpstr>LO4 Be able to test and document computer games – Algorithm Designs</vt:lpstr>
      <vt:lpstr>LO4 Be able to test and document computer games – class and instance diagram</vt:lpstr>
      <vt:lpstr>Task List</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Helen</cp:lastModifiedBy>
  <cp:revision>75</cp:revision>
  <dcterms:created xsi:type="dcterms:W3CDTF">2010-12-28T13:51:34Z</dcterms:created>
  <dcterms:modified xsi:type="dcterms:W3CDTF">2013-08-12T17:34:07Z</dcterms:modified>
</cp:coreProperties>
</file>